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30"/>
  </p:notesMasterIdLst>
  <p:handoutMasterIdLst>
    <p:handoutMasterId r:id="rId31"/>
  </p:handoutMasterIdLst>
  <p:sldIdLst>
    <p:sldId id="274" r:id="rId11"/>
    <p:sldId id="286" r:id="rId12"/>
    <p:sldId id="287" r:id="rId13"/>
    <p:sldId id="296" r:id="rId14"/>
    <p:sldId id="288" r:id="rId15"/>
    <p:sldId id="283" r:id="rId16"/>
    <p:sldId id="289" r:id="rId17"/>
    <p:sldId id="264" r:id="rId18"/>
    <p:sldId id="290" r:id="rId19"/>
    <p:sldId id="291" r:id="rId20"/>
    <p:sldId id="292" r:id="rId21"/>
    <p:sldId id="293" r:id="rId22"/>
    <p:sldId id="294" r:id="rId23"/>
    <p:sldId id="295" r:id="rId24"/>
    <p:sldId id="297" r:id="rId25"/>
    <p:sldId id="298" r:id="rId26"/>
    <p:sldId id="278" r:id="rId27"/>
    <p:sldId id="263"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E4E4"/>
    <a:srgbClr val="4D4D4D"/>
    <a:srgbClr val="DEDEDE"/>
    <a:srgbClr val="A29A92"/>
    <a:srgbClr val="00863D"/>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27" autoAdjust="0"/>
    <p:restoredTop sz="96357" autoAdjust="0"/>
  </p:normalViewPr>
  <p:slideViewPr>
    <p:cSldViewPr snapToGrid="0">
      <p:cViewPr varScale="1">
        <p:scale>
          <a:sx n="110" d="100"/>
          <a:sy n="110" d="100"/>
        </p:scale>
        <p:origin x="504" y="102"/>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5/30/2023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5.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hyperlink" Target="https://www.mvn.usace.army.mil/About/Projects/West-Shore-Lake-Pontchartrai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sz="3200" kern="0" dirty="0">
                <a:solidFill>
                  <a:schemeClr val="tx2"/>
                </a:solidFill>
                <a:effectLst>
                  <a:outerShdw blurRad="38100" dist="38100" dir="2700000" algn="tl">
                    <a:srgbClr val="000000">
                      <a:alpha val="43137"/>
                    </a:srgbClr>
                  </a:outerShdw>
                </a:effectLst>
              </a:rPr>
              <a:t>West Shore Lake Pontchartrain</a:t>
            </a:r>
            <a:br>
              <a:rPr lang="en-US" sz="3200" kern="0" dirty="0">
                <a:solidFill>
                  <a:schemeClr val="tx2"/>
                </a:solidFill>
                <a:effectLst>
                  <a:outerShdw blurRad="38100" dist="38100" dir="2700000" algn="tl">
                    <a:srgbClr val="000000">
                      <a:alpha val="43137"/>
                    </a:srgbClr>
                  </a:outerShdw>
                </a:effectLst>
              </a:rPr>
            </a:br>
            <a:r>
              <a:rPr lang="en-US" sz="3200" kern="0" dirty="0">
                <a:solidFill>
                  <a:schemeClr val="tx2"/>
                </a:solidFill>
                <a:effectLst>
                  <a:outerShdw blurRad="38100" dist="38100" dir="2700000" algn="tl">
                    <a:srgbClr val="000000">
                      <a:alpha val="43137"/>
                    </a:srgbClr>
                  </a:outerShdw>
                </a:effectLst>
              </a:rPr>
              <a:t>Stakeholder Update</a:t>
            </a:r>
            <a:endParaRPr lang="en-US" dirty="0">
              <a:solidFill>
                <a:schemeClr val="tx2"/>
              </a:solidFill>
            </a:endParaRP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p:txBody>
          <a:bodyPr/>
          <a:lstStyle/>
          <a:p>
            <a:r>
              <a:rPr lang="en-US" sz="4000" kern="0" dirty="0">
                <a:effectLst>
                  <a:outerShdw blurRad="38100" dist="38100" dir="2700000" algn="tl">
                    <a:srgbClr val="000000">
                      <a:alpha val="43137"/>
                    </a:srgbClr>
                  </a:outerShdw>
                </a:effectLst>
              </a:rPr>
              <a:t>May 2023 </a:t>
            </a:r>
            <a:br>
              <a:rPr lang="en-US" sz="3600" kern="0" dirty="0">
                <a:effectLst>
                  <a:outerShdw blurRad="38100" dist="38100" dir="2700000" algn="tl">
                    <a:srgbClr val="000000">
                      <a:alpha val="43137"/>
                    </a:srgbClr>
                  </a:outerShdw>
                </a:effectLst>
              </a:rPr>
            </a:br>
            <a:br>
              <a:rPr lang="en-US" sz="2800" kern="0" dirty="0">
                <a:effectLst>
                  <a:outerShdw blurRad="38100" dist="38100" dir="2700000" algn="tl">
                    <a:srgbClr val="000000">
                      <a:alpha val="43137"/>
                    </a:srgbClr>
                  </a:outerShdw>
                </a:effectLst>
              </a:rPr>
            </a:br>
            <a:r>
              <a:rPr lang="en-US" sz="2800" kern="0" dirty="0">
                <a:effectLst>
                  <a:outerShdw blurRad="38100" dist="38100" dir="2700000" algn="tl">
                    <a:srgbClr val="000000">
                      <a:alpha val="43137"/>
                    </a:srgbClr>
                  </a:outerShdw>
                </a:effectLst>
              </a:rPr>
              <a:t>Patrick Baudoin, P.G.</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Project Manager</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New Orleans District</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U.S. Army Corps of Engineers</a:t>
            </a:r>
            <a:endParaRPr lang="en-US" dirty="0"/>
          </a:p>
        </p:txBody>
      </p:sp>
      <p:pic>
        <p:nvPicPr>
          <p:cNvPr id="2" name="Picture 1" descr="A picture containing tree, outdoor, nature, forest&#10;&#10;Description automatically generated">
            <a:extLst>
              <a:ext uri="{FF2B5EF4-FFF2-40B4-BE49-F238E27FC236}">
                <a16:creationId xmlns:a16="http://schemas.microsoft.com/office/drawing/2014/main" id="{F86191C8-5EAF-D372-D566-97BDCD26A7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7451"/>
          <a:stretch/>
        </p:blipFill>
        <p:spPr>
          <a:xfrm>
            <a:off x="6334042" y="260929"/>
            <a:ext cx="5591257" cy="3081132"/>
          </a:xfrm>
          <a:prstGeom prst="rect">
            <a:avLst/>
          </a:prstGeom>
        </p:spPr>
      </p:pic>
      <p:pic>
        <p:nvPicPr>
          <p:cNvPr id="3" name="Picture 2">
            <a:extLst>
              <a:ext uri="{FF2B5EF4-FFF2-40B4-BE49-F238E27FC236}">
                <a16:creationId xmlns:a16="http://schemas.microsoft.com/office/drawing/2014/main" id="{D02976A1-1EA6-0D3D-EF32-9A5D39690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042" y="3515939"/>
            <a:ext cx="5591256" cy="303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pic>
        <p:nvPicPr>
          <p:cNvPr id="7" name="Picture 6" descr="A picture containing outdoor&#10;&#10;Description automatically generated">
            <a:extLst>
              <a:ext uri="{FF2B5EF4-FFF2-40B4-BE49-F238E27FC236}">
                <a16:creationId xmlns:a16="http://schemas.microsoft.com/office/drawing/2014/main" id="{02AD8A30-B275-2620-5B0E-768CF43031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84994" y="1188580"/>
            <a:ext cx="3750469" cy="5000625"/>
          </a:xfrm>
          <a:prstGeom prst="rect">
            <a:avLst/>
          </a:prstGeom>
        </p:spPr>
      </p:pic>
      <p:sp>
        <p:nvSpPr>
          <p:cNvPr id="8" name="TextBox 7">
            <a:extLst>
              <a:ext uri="{FF2B5EF4-FFF2-40B4-BE49-F238E27FC236}">
                <a16:creationId xmlns:a16="http://schemas.microsoft.com/office/drawing/2014/main" id="{A480DC56-CE40-E864-D6C3-2DF54D3438BE}"/>
              </a:ext>
            </a:extLst>
          </p:cNvPr>
          <p:cNvSpPr txBox="1"/>
          <p:nvPr/>
        </p:nvSpPr>
        <p:spPr>
          <a:xfrm>
            <a:off x="7408794" y="6181366"/>
            <a:ext cx="4485523" cy="523220"/>
          </a:xfrm>
          <a:prstGeom prst="rect">
            <a:avLst/>
          </a:prstGeom>
          <a:noFill/>
        </p:spPr>
        <p:txBody>
          <a:bodyPr wrap="none" rtlCol="0">
            <a:spAutoFit/>
          </a:bodyPr>
          <a:lstStyle/>
          <a:p>
            <a:r>
              <a:rPr kumimoji="0" lang="en-US" sz="1400" b="0" i="0" u="none" strike="noStrike" kern="0" cap="none" spc="0" normalizeH="0" baseline="0" noProof="0" dirty="0">
                <a:ln>
                  <a:noFill/>
                </a:ln>
                <a:solidFill>
                  <a:schemeClr val="tx2"/>
                </a:solidFill>
                <a:effectLst/>
                <a:uLnTx/>
                <a:uFillTx/>
              </a:rPr>
              <a:t>6 Dec </a:t>
            </a:r>
            <a:r>
              <a:rPr lang="en-US" sz="1400" kern="0" dirty="0">
                <a:solidFill>
                  <a:schemeClr val="tx2"/>
                </a:solidFill>
              </a:rPr>
              <a:t>2022 Sand Placement 2: Wick Drain Installation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9" name="TextBox 8">
            <a:extLst>
              <a:ext uri="{FF2B5EF4-FFF2-40B4-BE49-F238E27FC236}">
                <a16:creationId xmlns:a16="http://schemas.microsoft.com/office/drawing/2014/main" id="{0E469ACE-EE4B-3135-BC94-5D5A7B347425}"/>
              </a:ext>
            </a:extLst>
          </p:cNvPr>
          <p:cNvSpPr txBox="1"/>
          <p:nvPr/>
        </p:nvSpPr>
        <p:spPr>
          <a:xfrm>
            <a:off x="2682015" y="6189205"/>
            <a:ext cx="39719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rPr>
              <a:t>Land bridge/Access Road D</a:t>
            </a:r>
          </a:p>
        </p:txBody>
      </p:sp>
      <p:pic>
        <p:nvPicPr>
          <p:cNvPr id="10" name="Picture 9" descr="A picture containing tree, outdoor, grass, nature&#10;&#10;Description automatically generated">
            <a:extLst>
              <a:ext uri="{FF2B5EF4-FFF2-40B4-BE49-F238E27FC236}">
                <a16:creationId xmlns:a16="http://schemas.microsoft.com/office/drawing/2014/main" id="{C9FE0471-8DF3-7730-A6CC-6F507ED4A8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82015" y="1196419"/>
            <a:ext cx="3971924" cy="2651377"/>
          </a:xfrm>
          <a:prstGeom prst="rect">
            <a:avLst/>
          </a:prstGeom>
        </p:spPr>
      </p:pic>
      <p:pic>
        <p:nvPicPr>
          <p:cNvPr id="11" name="Picture 10" descr="A picture containing tree, outdoor, nature, forest&#10;&#10;Description automatically generated">
            <a:extLst>
              <a:ext uri="{FF2B5EF4-FFF2-40B4-BE49-F238E27FC236}">
                <a16:creationId xmlns:a16="http://schemas.microsoft.com/office/drawing/2014/main" id="{EC633512-6B0A-C430-605E-9BDB768808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2015" y="3529896"/>
            <a:ext cx="3971924" cy="2651470"/>
          </a:xfrm>
          <a:prstGeom prst="rect">
            <a:avLst/>
          </a:prstGeom>
        </p:spPr>
      </p:pic>
    </p:spTree>
    <p:extLst>
      <p:ext uri="{BB962C8B-B14F-4D97-AF65-F5344CB8AC3E}">
        <p14:creationId xmlns:p14="http://schemas.microsoft.com/office/powerpoint/2010/main" val="213416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pic>
        <p:nvPicPr>
          <p:cNvPr id="3" name="Picture 3">
            <a:extLst>
              <a:ext uri="{FF2B5EF4-FFF2-40B4-BE49-F238E27FC236}">
                <a16:creationId xmlns:a16="http://schemas.microsoft.com/office/drawing/2014/main" id="{4B583053-67BD-ADB0-0650-1266DA0FCA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088" y="2014709"/>
            <a:ext cx="5028588" cy="282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ky, ground, outdoor, bin&#10;&#10;Description automatically generated">
            <a:extLst>
              <a:ext uri="{FF2B5EF4-FFF2-40B4-BE49-F238E27FC236}">
                <a16:creationId xmlns:a16="http://schemas.microsoft.com/office/drawing/2014/main" id="{CC7667F7-C3F5-808A-2318-528F910DE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1986" y="1367594"/>
            <a:ext cx="6295539" cy="4444270"/>
          </a:xfrm>
          <a:prstGeom prst="rect">
            <a:avLst/>
          </a:prstGeom>
        </p:spPr>
      </p:pic>
      <p:sp>
        <p:nvSpPr>
          <p:cNvPr id="5" name="TextBox 4">
            <a:extLst>
              <a:ext uri="{FF2B5EF4-FFF2-40B4-BE49-F238E27FC236}">
                <a16:creationId xmlns:a16="http://schemas.microsoft.com/office/drawing/2014/main" id="{145DF42C-0E76-9698-B61A-3799FCD401C8}"/>
              </a:ext>
            </a:extLst>
          </p:cNvPr>
          <p:cNvSpPr txBox="1"/>
          <p:nvPr/>
        </p:nvSpPr>
        <p:spPr>
          <a:xfrm>
            <a:off x="1590447" y="1367594"/>
            <a:ext cx="772307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2"/>
                </a:solidFill>
                <a:effectLst/>
                <a:uLnTx/>
                <a:uFillTx/>
              </a:rPr>
              <a:t>Pile load testing location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2"/>
                </a:solidFill>
                <a:effectLst/>
                <a:uLnTx/>
                <a:uFillTx/>
              </a:rPr>
              <a:t>Prescott (Access Road J)</a:t>
            </a:r>
          </a:p>
        </p:txBody>
      </p:sp>
    </p:spTree>
    <p:extLst>
      <p:ext uri="{BB962C8B-B14F-4D97-AF65-F5344CB8AC3E}">
        <p14:creationId xmlns:p14="http://schemas.microsoft.com/office/powerpoint/2010/main" val="164886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pic>
        <p:nvPicPr>
          <p:cNvPr id="6" name="Picture 5" descr="A picture containing text&#10;&#10;Description automatically generated">
            <a:extLst>
              <a:ext uri="{FF2B5EF4-FFF2-40B4-BE49-F238E27FC236}">
                <a16:creationId xmlns:a16="http://schemas.microsoft.com/office/drawing/2014/main" id="{F4E0170B-DF5B-5C29-29FF-715454162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818" y="1164449"/>
            <a:ext cx="2938820" cy="5224568"/>
          </a:xfrm>
          <a:prstGeom prst="rect">
            <a:avLst/>
          </a:prstGeom>
        </p:spPr>
      </p:pic>
      <p:pic>
        <p:nvPicPr>
          <p:cNvPr id="7" name="Picture 6">
            <a:extLst>
              <a:ext uri="{FF2B5EF4-FFF2-40B4-BE49-F238E27FC236}">
                <a16:creationId xmlns:a16="http://schemas.microsoft.com/office/drawing/2014/main" id="{21EF6F99-52BC-AE4A-B16E-94B55065B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772" y="1164449"/>
            <a:ext cx="2938821" cy="52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694B305-CA98-FA89-C0B7-D115154DDD44}"/>
              </a:ext>
            </a:extLst>
          </p:cNvPr>
          <p:cNvSpPr txBox="1"/>
          <p:nvPr/>
        </p:nvSpPr>
        <p:spPr>
          <a:xfrm>
            <a:off x="732124" y="5688698"/>
            <a:ext cx="6098582" cy="646331"/>
          </a:xfrm>
          <a:prstGeom prst="rect">
            <a:avLst/>
          </a:prstGeom>
          <a:noFill/>
        </p:spPr>
        <p:txBody>
          <a:bodyPr wrap="square">
            <a:spAutoFit/>
          </a:bodyPr>
          <a:lstStyle/>
          <a:p>
            <a:pPr algn="ctr"/>
            <a:r>
              <a:rPr lang="en-US" sz="1800" dirty="0">
                <a:solidFill>
                  <a:schemeClr val="tx2"/>
                </a:solidFill>
              </a:rPr>
              <a:t>Prescott </a:t>
            </a:r>
          </a:p>
          <a:p>
            <a:pPr algn="ctr"/>
            <a:r>
              <a:rPr lang="en-US" sz="1800" dirty="0">
                <a:solidFill>
                  <a:schemeClr val="tx2"/>
                </a:solidFill>
              </a:rPr>
              <a:t>(Access Road J)</a:t>
            </a:r>
          </a:p>
        </p:txBody>
      </p:sp>
      <p:sp>
        <p:nvSpPr>
          <p:cNvPr id="11" name="TextBox 10">
            <a:extLst>
              <a:ext uri="{FF2B5EF4-FFF2-40B4-BE49-F238E27FC236}">
                <a16:creationId xmlns:a16="http://schemas.microsoft.com/office/drawing/2014/main" id="{E58D2D2D-4ADA-E1F5-A9E9-997051D20563}"/>
              </a:ext>
            </a:extLst>
          </p:cNvPr>
          <p:cNvSpPr txBox="1"/>
          <p:nvPr/>
        </p:nvSpPr>
        <p:spPr>
          <a:xfrm>
            <a:off x="6830706" y="1199193"/>
            <a:ext cx="6098582" cy="646331"/>
          </a:xfrm>
          <a:prstGeom prst="rect">
            <a:avLst/>
          </a:prstGeom>
          <a:noFill/>
        </p:spPr>
        <p:txBody>
          <a:bodyPr wrap="square">
            <a:spAutoFit/>
          </a:bodyPr>
          <a:lstStyle/>
          <a:p>
            <a:pPr algn="ctr"/>
            <a:r>
              <a:rPr lang="en-US" sz="1800" dirty="0">
                <a:solidFill>
                  <a:schemeClr val="tx2"/>
                </a:solidFill>
              </a:rPr>
              <a:t>Prescott </a:t>
            </a:r>
          </a:p>
          <a:p>
            <a:pPr algn="ctr"/>
            <a:r>
              <a:rPr lang="en-US" sz="1800" dirty="0">
                <a:solidFill>
                  <a:schemeClr val="tx2"/>
                </a:solidFill>
              </a:rPr>
              <a:t>(Access Road J)</a:t>
            </a:r>
          </a:p>
        </p:txBody>
      </p:sp>
    </p:spTree>
    <p:extLst>
      <p:ext uri="{BB962C8B-B14F-4D97-AF65-F5344CB8AC3E}">
        <p14:creationId xmlns:p14="http://schemas.microsoft.com/office/powerpoint/2010/main" val="134334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pic>
        <p:nvPicPr>
          <p:cNvPr id="3" name="Picture 2">
            <a:extLst>
              <a:ext uri="{FF2B5EF4-FFF2-40B4-BE49-F238E27FC236}">
                <a16:creationId xmlns:a16="http://schemas.microsoft.com/office/drawing/2014/main" id="{72DC2AEA-C099-1597-9B9E-AD905EDA08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473" y="1273191"/>
            <a:ext cx="4516386" cy="245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 tree, ground, outdoor&#10;&#10;Description automatically generated">
            <a:extLst>
              <a:ext uri="{FF2B5EF4-FFF2-40B4-BE49-F238E27FC236}">
                <a16:creationId xmlns:a16="http://schemas.microsoft.com/office/drawing/2014/main" id="{6CE0560A-398F-F3F2-9E56-648587E799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559" y="1273191"/>
            <a:ext cx="4358798" cy="2451823"/>
          </a:xfrm>
          <a:prstGeom prst="rect">
            <a:avLst/>
          </a:prstGeom>
        </p:spPr>
      </p:pic>
      <p:sp>
        <p:nvSpPr>
          <p:cNvPr id="5" name="TextBox 4">
            <a:extLst>
              <a:ext uri="{FF2B5EF4-FFF2-40B4-BE49-F238E27FC236}">
                <a16:creationId xmlns:a16="http://schemas.microsoft.com/office/drawing/2014/main" id="{D4D3CEAE-72E1-D490-9F92-5C8A5BD98578}"/>
              </a:ext>
            </a:extLst>
          </p:cNvPr>
          <p:cNvSpPr txBox="1"/>
          <p:nvPr/>
        </p:nvSpPr>
        <p:spPr>
          <a:xfrm>
            <a:off x="6254689" y="3383067"/>
            <a:ext cx="353715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rPr>
              <a:t>I-55 (Access road P)</a:t>
            </a:r>
          </a:p>
        </p:txBody>
      </p:sp>
      <p:sp>
        <p:nvSpPr>
          <p:cNvPr id="8" name="TextBox 7">
            <a:extLst>
              <a:ext uri="{FF2B5EF4-FFF2-40B4-BE49-F238E27FC236}">
                <a16:creationId xmlns:a16="http://schemas.microsoft.com/office/drawing/2014/main" id="{9B8C01DC-7975-4C9D-A6ED-DDF158698350}"/>
              </a:ext>
            </a:extLst>
          </p:cNvPr>
          <p:cNvSpPr txBox="1"/>
          <p:nvPr/>
        </p:nvSpPr>
        <p:spPr>
          <a:xfrm>
            <a:off x="1782306" y="3374656"/>
            <a:ext cx="353715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I-55 (Access road P)</a:t>
            </a:r>
          </a:p>
        </p:txBody>
      </p:sp>
      <p:pic>
        <p:nvPicPr>
          <p:cNvPr id="10" name="Picture 3">
            <a:extLst>
              <a:ext uri="{FF2B5EF4-FFF2-40B4-BE49-F238E27FC236}">
                <a16:creationId xmlns:a16="http://schemas.microsoft.com/office/drawing/2014/main" id="{EFF32731-0F80-B251-1D51-E4F3375593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637" y="3851313"/>
            <a:ext cx="4877856" cy="274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9ED5591-0539-E0BF-C8DB-BFDBFFE3D488}"/>
              </a:ext>
            </a:extLst>
          </p:cNvPr>
          <p:cNvSpPr txBox="1"/>
          <p:nvPr/>
        </p:nvSpPr>
        <p:spPr>
          <a:xfrm>
            <a:off x="3707492" y="6079617"/>
            <a:ext cx="353715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Reserve Relief test pad</a:t>
            </a:r>
          </a:p>
        </p:txBody>
      </p:sp>
    </p:spTree>
    <p:extLst>
      <p:ext uri="{BB962C8B-B14F-4D97-AF65-F5344CB8AC3E}">
        <p14:creationId xmlns:p14="http://schemas.microsoft.com/office/powerpoint/2010/main" val="3909361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sz="3200" dirty="0">
                <a:solidFill>
                  <a:schemeClr val="tx1"/>
                </a:solidFill>
              </a:rPr>
              <a:t>Preliminary Levee Construction Schedule</a:t>
            </a:r>
            <a:endParaRPr lang="en-US" dirty="0"/>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522514" y="1028050"/>
            <a:ext cx="11669486" cy="1990288"/>
          </a:xfrm>
          <a:prstGeom prst="rect">
            <a:avLst/>
          </a:prstGeom>
          <a:noFill/>
        </p:spPr>
        <p:txBody>
          <a:bodyPr wrap="square">
            <a:spAutoFit/>
          </a:bodyPr>
          <a:lstStyle/>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Existing elevation approx. -1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2023 and 2024: Construct 3-foot sand base and begin levee construction</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2024: Levee built to heights around +6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2025: Levee built to heights ranging +6.6 to +12.5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2026: Levee built to full heights</a:t>
            </a:r>
          </a:p>
        </p:txBody>
      </p:sp>
      <p:pic>
        <p:nvPicPr>
          <p:cNvPr id="2" name="Picture 1">
            <a:extLst>
              <a:ext uri="{FF2B5EF4-FFF2-40B4-BE49-F238E27FC236}">
                <a16:creationId xmlns:a16="http://schemas.microsoft.com/office/drawing/2014/main" id="{33A0DD02-3AC0-C129-A945-7343313816C0}"/>
              </a:ext>
            </a:extLst>
          </p:cNvPr>
          <p:cNvPicPr>
            <a:picLocks noChangeAspect="1"/>
          </p:cNvPicPr>
          <p:nvPr/>
        </p:nvPicPr>
        <p:blipFill>
          <a:blip r:embed="rId2"/>
          <a:stretch>
            <a:fillRect/>
          </a:stretch>
        </p:blipFill>
        <p:spPr>
          <a:xfrm>
            <a:off x="2034468" y="3022313"/>
            <a:ext cx="7136827" cy="3797996"/>
          </a:xfrm>
          <a:prstGeom prst="rect">
            <a:avLst/>
          </a:prstGeom>
        </p:spPr>
      </p:pic>
      <p:sp>
        <p:nvSpPr>
          <p:cNvPr id="4" name="TextBox 3">
            <a:extLst>
              <a:ext uri="{FF2B5EF4-FFF2-40B4-BE49-F238E27FC236}">
                <a16:creationId xmlns:a16="http://schemas.microsoft.com/office/drawing/2014/main" id="{DBEE5CAD-22D8-D447-C177-C2B86A38E50C}"/>
              </a:ext>
            </a:extLst>
          </p:cNvPr>
          <p:cNvSpPr txBox="1"/>
          <p:nvPr/>
        </p:nvSpPr>
        <p:spPr>
          <a:xfrm>
            <a:off x="6341045" y="2967237"/>
            <a:ext cx="309484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rPr>
              <a:t>*Gaps will still exist by flood gates, flood walls, drainage structures, and pump stations through 2026</a:t>
            </a:r>
          </a:p>
        </p:txBody>
      </p:sp>
      <p:sp>
        <p:nvSpPr>
          <p:cNvPr id="5" name="TextBox 1">
            <a:extLst>
              <a:ext uri="{FF2B5EF4-FFF2-40B4-BE49-F238E27FC236}">
                <a16:creationId xmlns:a16="http://schemas.microsoft.com/office/drawing/2014/main" id="{DAA09C2D-CD75-2310-2FCE-1C236084F871}"/>
              </a:ext>
            </a:extLst>
          </p:cNvPr>
          <p:cNvSpPr txBox="1"/>
          <p:nvPr/>
        </p:nvSpPr>
        <p:spPr>
          <a:xfrm>
            <a:off x="9000759" y="5699099"/>
            <a:ext cx="870252" cy="57708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0000"/>
                </a:solidFill>
                <a:effectLst/>
                <a:uLnTx/>
                <a:uFillTx/>
                <a:latin typeface="Arial"/>
                <a:ea typeface="+mn-ea"/>
                <a:cs typeface="+mn-cs"/>
              </a:rPr>
              <a:t>Current Elevation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0000"/>
                </a:solidFill>
                <a:effectLst/>
                <a:uLnTx/>
                <a:uFillTx/>
                <a:latin typeface="Arial"/>
                <a:ea typeface="+mn-ea"/>
                <a:cs typeface="+mn-cs"/>
              </a:rPr>
              <a:t>-1 ft</a:t>
            </a:r>
          </a:p>
        </p:txBody>
      </p:sp>
      <p:sp>
        <p:nvSpPr>
          <p:cNvPr id="7" name="TextBox 6">
            <a:extLst>
              <a:ext uri="{FF2B5EF4-FFF2-40B4-BE49-F238E27FC236}">
                <a16:creationId xmlns:a16="http://schemas.microsoft.com/office/drawing/2014/main" id="{74061A79-3340-0BFD-43DA-4E3B3A65D9E2}"/>
              </a:ext>
            </a:extLst>
          </p:cNvPr>
          <p:cNvSpPr txBox="1"/>
          <p:nvPr/>
        </p:nvSpPr>
        <p:spPr>
          <a:xfrm>
            <a:off x="8097496" y="6178617"/>
            <a:ext cx="1073799"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0000"/>
                </a:solidFill>
                <a:effectLst/>
                <a:uLnTx/>
                <a:uFillTx/>
              </a:rPr>
              <a:t>Bonnet Carre</a:t>
            </a:r>
          </a:p>
        </p:txBody>
      </p:sp>
      <p:sp>
        <p:nvSpPr>
          <p:cNvPr id="8" name="TextBox 7">
            <a:extLst>
              <a:ext uri="{FF2B5EF4-FFF2-40B4-BE49-F238E27FC236}">
                <a16:creationId xmlns:a16="http://schemas.microsoft.com/office/drawing/2014/main" id="{FDDE490A-A52D-4D60-5C64-6FA60BA0FF6C}"/>
              </a:ext>
            </a:extLst>
          </p:cNvPr>
          <p:cNvSpPr txBox="1"/>
          <p:nvPr/>
        </p:nvSpPr>
        <p:spPr>
          <a:xfrm>
            <a:off x="2600238" y="6188864"/>
            <a:ext cx="1073799"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0000"/>
                </a:solidFill>
                <a:effectLst/>
                <a:uLnTx/>
                <a:uFillTx/>
              </a:rPr>
              <a:t>Hope Canal</a:t>
            </a:r>
          </a:p>
        </p:txBody>
      </p:sp>
    </p:spTree>
    <p:extLst>
      <p:ext uri="{BB962C8B-B14F-4D97-AF65-F5344CB8AC3E}">
        <p14:creationId xmlns:p14="http://schemas.microsoft.com/office/powerpoint/2010/main" val="270093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West Shore Lake Pontchartrain Tentative Delivery Plan</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 name="object 6">
            <a:extLst>
              <a:ext uri="{FF2B5EF4-FFF2-40B4-BE49-F238E27FC236}">
                <a16:creationId xmlns:a16="http://schemas.microsoft.com/office/drawing/2014/main" id="{989BAD4A-E2B0-3B24-B193-310C75DCFB39}"/>
              </a:ext>
            </a:extLst>
          </p:cNvPr>
          <p:cNvGraphicFramePr>
            <a:graphicFrameLocks noGrp="1"/>
          </p:cNvGraphicFramePr>
          <p:nvPr>
            <p:extLst>
              <p:ext uri="{D42A27DB-BD31-4B8C-83A1-F6EECF244321}">
                <p14:modId xmlns:p14="http://schemas.microsoft.com/office/powerpoint/2010/main" val="3597927194"/>
              </p:ext>
            </p:extLst>
          </p:nvPr>
        </p:nvGraphicFramePr>
        <p:xfrm>
          <a:off x="430664" y="1545351"/>
          <a:ext cx="11330672" cy="4494514"/>
        </p:xfrm>
        <a:graphic>
          <a:graphicData uri="http://schemas.openxmlformats.org/drawingml/2006/table">
            <a:tbl>
              <a:tblPr firstRow="1" bandRow="1"/>
              <a:tblGrid>
                <a:gridCol w="1888446">
                  <a:extLst>
                    <a:ext uri="{9D8B030D-6E8A-4147-A177-3AD203B41FA5}">
                      <a16:colId xmlns:a16="http://schemas.microsoft.com/office/drawing/2014/main" val="20000"/>
                    </a:ext>
                  </a:extLst>
                </a:gridCol>
                <a:gridCol w="7344031">
                  <a:extLst>
                    <a:ext uri="{9D8B030D-6E8A-4147-A177-3AD203B41FA5}">
                      <a16:colId xmlns:a16="http://schemas.microsoft.com/office/drawing/2014/main" val="20001"/>
                    </a:ext>
                  </a:extLst>
                </a:gridCol>
                <a:gridCol w="2098195">
                  <a:extLst>
                    <a:ext uri="{9D8B030D-6E8A-4147-A177-3AD203B41FA5}">
                      <a16:colId xmlns:a16="http://schemas.microsoft.com/office/drawing/2014/main" val="20002"/>
                    </a:ext>
                  </a:extLst>
                </a:gridCol>
              </a:tblGrid>
              <a:tr h="682772">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760"/>
                        </a:spcBef>
                      </a:pPr>
                      <a:r>
                        <a:rPr sz="1800" dirty="0">
                          <a:latin typeface="Arial"/>
                          <a:cs typeface="Arial"/>
                        </a:rPr>
                        <a:t>Contract</a:t>
                      </a:r>
                      <a:r>
                        <a:rPr sz="1800" spc="-45" dirty="0">
                          <a:latin typeface="Arial"/>
                          <a:cs typeface="Arial"/>
                        </a:rPr>
                        <a:t> </a:t>
                      </a:r>
                      <a:r>
                        <a:rPr sz="1800" spc="-25" dirty="0">
                          <a:latin typeface="Arial"/>
                          <a:cs typeface="Arial"/>
                        </a:rPr>
                        <a:t>ID</a:t>
                      </a:r>
                      <a:endParaRPr sz="1800">
                        <a:latin typeface="Arial"/>
                        <a:cs typeface="Arial"/>
                      </a:endParaRPr>
                    </a:p>
                  </a:txBody>
                  <a:tcPr marL="0" marR="0" marT="22352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760"/>
                        </a:spcBef>
                      </a:pPr>
                      <a:r>
                        <a:rPr sz="1800" spc="-10" dirty="0">
                          <a:latin typeface="Arial"/>
                          <a:cs typeface="Arial"/>
                        </a:rPr>
                        <a:t>Description</a:t>
                      </a:r>
                      <a:endParaRPr sz="1800" dirty="0">
                        <a:latin typeface="Arial"/>
                        <a:cs typeface="Arial"/>
                      </a:endParaRPr>
                    </a:p>
                  </a:txBody>
                  <a:tcPr marL="0" marR="0" marT="22352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760"/>
                        </a:spcBef>
                      </a:pPr>
                      <a:r>
                        <a:rPr sz="1800" spc="-10" dirty="0">
                          <a:latin typeface="Arial"/>
                          <a:cs typeface="Arial"/>
                        </a:rPr>
                        <a:t>Award</a:t>
                      </a:r>
                      <a:endParaRPr sz="1800">
                        <a:latin typeface="Arial"/>
                        <a:cs typeface="Arial"/>
                      </a:endParaRPr>
                    </a:p>
                  </a:txBody>
                  <a:tcPr marL="0" marR="0" marT="22352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0"/>
                  </a:ext>
                </a:extLst>
              </a:tr>
              <a:tr h="69015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102</a:t>
                      </a:r>
                      <a:endParaRPr sz="1800" dirty="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661670" algn="l">
                        <a:lnSpc>
                          <a:spcPts val="2120"/>
                        </a:lnSpc>
                        <a:spcBef>
                          <a:spcPts val="35"/>
                        </a:spcBef>
                      </a:pPr>
                      <a:r>
                        <a:rPr sz="1800" dirty="0">
                          <a:latin typeface="Arial"/>
                          <a:cs typeface="Arial"/>
                        </a:rPr>
                        <a:t>Levee</a:t>
                      </a:r>
                      <a:r>
                        <a:rPr sz="1800" spc="-35" dirty="0">
                          <a:latin typeface="Arial"/>
                          <a:cs typeface="Arial"/>
                        </a:rPr>
                        <a:t> </a:t>
                      </a:r>
                      <a:r>
                        <a:rPr sz="1800" dirty="0">
                          <a:latin typeface="Arial"/>
                          <a:cs typeface="Arial"/>
                        </a:rPr>
                        <a:t>(approx. 1.0</a:t>
                      </a:r>
                      <a:r>
                        <a:rPr sz="1800" spc="-40"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20" dirty="0">
                          <a:latin typeface="Arial"/>
                          <a:cs typeface="Arial"/>
                        </a:rPr>
                        <a:t> </a:t>
                      </a:r>
                      <a:r>
                        <a:rPr sz="1800" dirty="0">
                          <a:latin typeface="Arial"/>
                          <a:cs typeface="Arial"/>
                        </a:rPr>
                        <a:t>(approx. 500</a:t>
                      </a:r>
                      <a:r>
                        <a:rPr sz="1800" spc="-35" dirty="0">
                          <a:latin typeface="Arial"/>
                          <a:cs typeface="Arial"/>
                        </a:rPr>
                        <a:t> </a:t>
                      </a:r>
                      <a:r>
                        <a:rPr sz="1800" dirty="0">
                          <a:latin typeface="Arial"/>
                          <a:cs typeface="Arial"/>
                        </a:rPr>
                        <a:t>ft),</a:t>
                      </a:r>
                      <a:r>
                        <a:rPr sz="1800" spc="-35" dirty="0">
                          <a:latin typeface="Arial"/>
                          <a:cs typeface="Arial"/>
                        </a:rPr>
                        <a:t> </a:t>
                      </a:r>
                      <a:r>
                        <a:rPr sz="1800" spc="-10" dirty="0">
                          <a:latin typeface="Arial"/>
                          <a:cs typeface="Arial"/>
                        </a:rPr>
                        <a:t>Drainage Structure</a:t>
                      </a:r>
                      <a:endParaRPr sz="1800" dirty="0">
                        <a:latin typeface="Arial"/>
                        <a:cs typeface="Arial"/>
                      </a:endParaRPr>
                    </a:p>
                  </a:txBody>
                  <a:tcPr marL="0" marR="0" marT="444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3</a:t>
                      </a:r>
                      <a:r>
                        <a:rPr sz="1800" dirty="0">
                          <a:latin typeface="Arial"/>
                          <a:cs typeface="Arial"/>
                        </a:rPr>
                        <a:t>Q</a:t>
                      </a:r>
                      <a:r>
                        <a:rPr sz="1800" spc="-5" dirty="0">
                          <a:latin typeface="Arial"/>
                          <a:cs typeface="Arial"/>
                        </a:rPr>
                        <a:t> </a:t>
                      </a:r>
                      <a:r>
                        <a:rPr sz="1800" spc="-20" dirty="0">
                          <a:latin typeface="Arial"/>
                          <a:cs typeface="Arial"/>
                        </a:rPr>
                        <a:t>2023</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2"/>
                  </a:ext>
                </a:extLst>
              </a:tr>
              <a:tr h="525561">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103</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gn="l">
                        <a:lnSpc>
                          <a:spcPct val="100000"/>
                        </a:lnSpc>
                        <a:spcBef>
                          <a:spcPts val="1065"/>
                        </a:spcBef>
                      </a:pPr>
                      <a:r>
                        <a:rPr sz="1800" dirty="0">
                          <a:latin typeface="Arial"/>
                          <a:cs typeface="Arial"/>
                        </a:rPr>
                        <a:t>Levee</a:t>
                      </a:r>
                      <a:r>
                        <a:rPr sz="1800" spc="-4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1.0</a:t>
                      </a:r>
                      <a:r>
                        <a:rPr sz="1800" spc="-40" dirty="0">
                          <a:latin typeface="Arial"/>
                          <a:cs typeface="Arial"/>
                        </a:rPr>
                        <a:t> </a:t>
                      </a:r>
                      <a:r>
                        <a:rPr sz="1800" dirty="0">
                          <a:latin typeface="Arial"/>
                          <a:cs typeface="Arial"/>
                        </a:rPr>
                        <a:t>mi.),</a:t>
                      </a:r>
                      <a:r>
                        <a:rPr sz="1800" spc="-45" dirty="0">
                          <a:latin typeface="Arial"/>
                          <a:cs typeface="Arial"/>
                        </a:rPr>
                        <a:t> </a:t>
                      </a:r>
                      <a:r>
                        <a:rPr sz="1800" dirty="0">
                          <a:latin typeface="Arial"/>
                          <a:cs typeface="Arial"/>
                        </a:rPr>
                        <a:t>Floodwall</a:t>
                      </a:r>
                      <a:r>
                        <a:rPr sz="1800" spc="2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40" dirty="0">
                          <a:latin typeface="Arial"/>
                          <a:cs typeface="Arial"/>
                        </a:rPr>
                        <a:t> </a:t>
                      </a:r>
                      <a:r>
                        <a:rPr sz="1800" spc="-25" dirty="0">
                          <a:latin typeface="Arial"/>
                          <a:cs typeface="Arial"/>
                        </a:rPr>
                        <a:t>ft)</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4</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3</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extLst>
                  <a:ext uri="{0D108BD9-81ED-4DB2-BD59-A6C34878D82A}">
                    <a16:rowId xmlns:a16="http://schemas.microsoft.com/office/drawing/2014/main" val="10003"/>
                  </a:ext>
                </a:extLst>
              </a:tr>
              <a:tr h="69015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104</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1026794" algn="l">
                        <a:lnSpc>
                          <a:spcPts val="2120"/>
                        </a:lnSpc>
                        <a:spcBef>
                          <a:spcPts val="35"/>
                        </a:spcBef>
                      </a:pPr>
                      <a:r>
                        <a:rPr sz="1800" dirty="0">
                          <a:latin typeface="Arial"/>
                          <a:cs typeface="Arial"/>
                        </a:rPr>
                        <a:t>Levee</a:t>
                      </a:r>
                      <a:r>
                        <a:rPr sz="1800" spc="-35" dirty="0">
                          <a:latin typeface="Arial"/>
                          <a:cs typeface="Arial"/>
                        </a:rPr>
                        <a:t> </a:t>
                      </a:r>
                      <a:r>
                        <a:rPr sz="1800" dirty="0">
                          <a:latin typeface="Arial"/>
                          <a:cs typeface="Arial"/>
                        </a:rPr>
                        <a:t>(approx. 2.5</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20" dirty="0">
                          <a:latin typeface="Arial"/>
                          <a:cs typeface="Arial"/>
                        </a:rPr>
                        <a:t> </a:t>
                      </a:r>
                      <a:r>
                        <a:rPr sz="1800" dirty="0">
                          <a:latin typeface="Arial"/>
                          <a:cs typeface="Arial"/>
                        </a:rPr>
                        <a:t>(approx. 500</a:t>
                      </a:r>
                      <a:r>
                        <a:rPr sz="1800" spc="-35" dirty="0">
                          <a:latin typeface="Arial"/>
                          <a:cs typeface="Arial"/>
                        </a:rPr>
                        <a:t> </a:t>
                      </a:r>
                      <a:r>
                        <a:rPr sz="1800" dirty="0">
                          <a:latin typeface="Arial"/>
                          <a:cs typeface="Arial"/>
                        </a:rPr>
                        <a:t>ft),</a:t>
                      </a:r>
                      <a:r>
                        <a:rPr sz="1800" spc="-35" dirty="0">
                          <a:latin typeface="Arial"/>
                          <a:cs typeface="Arial"/>
                        </a:rPr>
                        <a:t> </a:t>
                      </a:r>
                      <a:r>
                        <a:rPr sz="1800" spc="-10" dirty="0">
                          <a:latin typeface="Arial"/>
                          <a:cs typeface="Arial"/>
                        </a:rPr>
                        <a:t>Utility Crossings</a:t>
                      </a:r>
                      <a:endParaRPr sz="1800" dirty="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3</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3</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4"/>
                  </a:ext>
                </a:extLst>
              </a:tr>
              <a:tr h="69015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105</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661670" algn="l">
                        <a:lnSpc>
                          <a:spcPts val="2120"/>
                        </a:lnSpc>
                        <a:spcBef>
                          <a:spcPts val="35"/>
                        </a:spcBef>
                      </a:pPr>
                      <a:r>
                        <a:rPr sz="1800" dirty="0">
                          <a:latin typeface="Arial"/>
                          <a:cs typeface="Arial"/>
                        </a:rPr>
                        <a:t>Levee</a:t>
                      </a:r>
                      <a:r>
                        <a:rPr sz="1800" spc="-35" dirty="0">
                          <a:latin typeface="Arial"/>
                          <a:cs typeface="Arial"/>
                        </a:rPr>
                        <a:t> </a:t>
                      </a:r>
                      <a:r>
                        <a:rPr sz="1800" dirty="0">
                          <a:latin typeface="Arial"/>
                          <a:cs typeface="Arial"/>
                        </a:rPr>
                        <a:t>(approx. 3.0</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15" dirty="0">
                          <a:latin typeface="Arial"/>
                          <a:cs typeface="Arial"/>
                        </a:rPr>
                        <a:t> </a:t>
                      </a:r>
                      <a:r>
                        <a:rPr sz="1800" dirty="0">
                          <a:latin typeface="Arial"/>
                          <a:cs typeface="Arial"/>
                        </a:rPr>
                        <a:t>(approx. 500</a:t>
                      </a:r>
                      <a:r>
                        <a:rPr sz="1800" spc="-35" dirty="0">
                          <a:latin typeface="Arial"/>
                          <a:cs typeface="Arial"/>
                        </a:rPr>
                        <a:t> </a:t>
                      </a:r>
                      <a:r>
                        <a:rPr sz="1800" dirty="0">
                          <a:latin typeface="Arial"/>
                          <a:cs typeface="Arial"/>
                        </a:rPr>
                        <a:t>ft),</a:t>
                      </a:r>
                      <a:r>
                        <a:rPr sz="1800" spc="-35" dirty="0">
                          <a:latin typeface="Arial"/>
                          <a:cs typeface="Arial"/>
                        </a:rPr>
                        <a:t> </a:t>
                      </a:r>
                      <a:r>
                        <a:rPr sz="1800" spc="-10" dirty="0">
                          <a:latin typeface="Arial"/>
                          <a:cs typeface="Arial"/>
                        </a:rPr>
                        <a:t>Drainage Structure</a:t>
                      </a:r>
                      <a:endParaRPr sz="1800" dirty="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4</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3</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extLst>
                  <a:ext uri="{0D108BD9-81ED-4DB2-BD59-A6C34878D82A}">
                    <a16:rowId xmlns:a16="http://schemas.microsoft.com/office/drawing/2014/main" val="10005"/>
                  </a:ext>
                </a:extLst>
              </a:tr>
              <a:tr h="525561">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106</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gn="l">
                        <a:lnSpc>
                          <a:spcPct val="100000"/>
                        </a:lnSpc>
                        <a:spcBef>
                          <a:spcPts val="1065"/>
                        </a:spcBef>
                      </a:pPr>
                      <a:r>
                        <a:rPr sz="1800" dirty="0">
                          <a:latin typeface="Arial"/>
                          <a:cs typeface="Arial"/>
                        </a:rPr>
                        <a:t>Levee</a:t>
                      </a:r>
                      <a:r>
                        <a:rPr sz="1800" spc="-3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0.75</a:t>
                      </a:r>
                      <a:r>
                        <a:rPr sz="1800" spc="-35" dirty="0">
                          <a:latin typeface="Arial"/>
                          <a:cs typeface="Arial"/>
                        </a:rPr>
                        <a:t> </a:t>
                      </a:r>
                      <a:r>
                        <a:rPr sz="1800" dirty="0">
                          <a:latin typeface="Arial"/>
                          <a:cs typeface="Arial"/>
                        </a:rPr>
                        <a:t>mi.),</a:t>
                      </a:r>
                      <a:r>
                        <a:rPr sz="1800" spc="-45" dirty="0">
                          <a:latin typeface="Arial"/>
                          <a:cs typeface="Arial"/>
                        </a:rPr>
                        <a:t> </a:t>
                      </a:r>
                      <a:r>
                        <a:rPr sz="1800" dirty="0">
                          <a:latin typeface="Arial"/>
                          <a:cs typeface="Arial"/>
                        </a:rPr>
                        <a:t>Floodwall</a:t>
                      </a:r>
                      <a:r>
                        <a:rPr sz="1800" spc="5"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25" dirty="0">
                          <a:latin typeface="Arial"/>
                          <a:cs typeface="Arial"/>
                        </a:rPr>
                        <a:t> </a:t>
                      </a:r>
                      <a:r>
                        <a:rPr sz="1800" spc="-20" dirty="0">
                          <a:latin typeface="Arial"/>
                          <a:cs typeface="Arial"/>
                        </a:rPr>
                        <a:t>ft),</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3</a:t>
                      </a:r>
                      <a:r>
                        <a:rPr sz="1800" dirty="0">
                          <a:latin typeface="Arial"/>
                          <a:cs typeface="Arial"/>
                        </a:rPr>
                        <a:t>Q</a:t>
                      </a:r>
                      <a:r>
                        <a:rPr sz="1800" spc="-5" dirty="0">
                          <a:latin typeface="Arial"/>
                          <a:cs typeface="Arial"/>
                        </a:rPr>
                        <a:t> </a:t>
                      </a:r>
                      <a:r>
                        <a:rPr sz="1800" spc="-20" dirty="0">
                          <a:latin typeface="Arial"/>
                          <a:cs typeface="Arial"/>
                        </a:rPr>
                        <a:t>2023</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6"/>
                  </a:ext>
                </a:extLst>
              </a:tr>
              <a:tr h="69015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108</a:t>
                      </a:r>
                      <a:endParaRPr sz="1800" dirty="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291465">
                        <a:lnSpc>
                          <a:spcPts val="2120"/>
                        </a:lnSpc>
                        <a:spcBef>
                          <a:spcPts val="35"/>
                        </a:spcBef>
                      </a:pPr>
                      <a:r>
                        <a:rPr sz="1800" dirty="0">
                          <a:latin typeface="Arial"/>
                          <a:cs typeface="Arial"/>
                        </a:rPr>
                        <a:t>Levee</a:t>
                      </a:r>
                      <a:r>
                        <a:rPr sz="1800" spc="-35" dirty="0">
                          <a:latin typeface="Arial"/>
                          <a:cs typeface="Arial"/>
                        </a:rPr>
                        <a:t> </a:t>
                      </a:r>
                      <a:r>
                        <a:rPr sz="1800" dirty="0">
                          <a:latin typeface="Arial"/>
                          <a:cs typeface="Arial"/>
                        </a:rPr>
                        <a:t>(approx. 1.3</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20" dirty="0">
                          <a:latin typeface="Arial"/>
                          <a:cs typeface="Arial"/>
                        </a:rPr>
                        <a:t> </a:t>
                      </a:r>
                      <a:r>
                        <a:rPr sz="1800" dirty="0">
                          <a:latin typeface="Arial"/>
                          <a:cs typeface="Arial"/>
                        </a:rPr>
                        <a:t>(approx. 500</a:t>
                      </a:r>
                      <a:r>
                        <a:rPr sz="1800" spc="-35" dirty="0">
                          <a:latin typeface="Arial"/>
                          <a:cs typeface="Arial"/>
                        </a:rPr>
                        <a:t> </a:t>
                      </a:r>
                      <a:r>
                        <a:rPr sz="1800" dirty="0">
                          <a:latin typeface="Arial"/>
                          <a:cs typeface="Arial"/>
                        </a:rPr>
                        <a:t>ft),</a:t>
                      </a:r>
                      <a:r>
                        <a:rPr sz="1800" spc="-35" dirty="0">
                          <a:latin typeface="Arial"/>
                          <a:cs typeface="Arial"/>
                        </a:rPr>
                        <a:t> </a:t>
                      </a:r>
                      <a:r>
                        <a:rPr sz="1800" spc="-10" dirty="0">
                          <a:latin typeface="Arial"/>
                          <a:cs typeface="Arial"/>
                        </a:rPr>
                        <a:t>Drainage structure(s)</a:t>
                      </a:r>
                      <a:endParaRPr sz="1800">
                        <a:latin typeface="Arial"/>
                        <a:cs typeface="Arial"/>
                      </a:endParaRPr>
                    </a:p>
                  </a:txBody>
                  <a:tcPr marL="0" marR="0" marT="444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3</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3</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2004882866"/>
                  </a:ext>
                </a:extLst>
              </a:tr>
            </a:tbl>
          </a:graphicData>
        </a:graphic>
      </p:graphicFrame>
      <p:sp>
        <p:nvSpPr>
          <p:cNvPr id="4" name="object 5">
            <a:extLst>
              <a:ext uri="{FF2B5EF4-FFF2-40B4-BE49-F238E27FC236}">
                <a16:creationId xmlns:a16="http://schemas.microsoft.com/office/drawing/2014/main" id="{4979150F-9BDA-F6F9-5923-17C9DD33BBCC}"/>
              </a:ext>
            </a:extLst>
          </p:cNvPr>
          <p:cNvSpPr txBox="1"/>
          <p:nvPr/>
        </p:nvSpPr>
        <p:spPr>
          <a:xfrm>
            <a:off x="3110460" y="6039865"/>
            <a:ext cx="8650876" cy="566822"/>
          </a:xfrm>
          <a:prstGeom prst="rect">
            <a:avLst/>
          </a:prstGeom>
        </p:spPr>
        <p:txBody>
          <a:bodyPr vert="horz" wrap="square" lIns="0" tIns="12700" rIns="0" bIns="0" rtlCol="0">
            <a:spAutoFit/>
          </a:bodyPr>
          <a:lstStyle/>
          <a:p>
            <a:pPr marL="294005" marR="6350" indent="-281940" algn="r">
              <a:spcBef>
                <a:spcPts val="100"/>
              </a:spcBef>
            </a:pPr>
            <a:r>
              <a:rPr sz="1200" dirty="0">
                <a:solidFill>
                  <a:srgbClr val="404040"/>
                </a:solidFill>
                <a:cs typeface="Arial"/>
              </a:rPr>
              <a:t>Note:</a:t>
            </a:r>
            <a:r>
              <a:rPr sz="1200" spc="-55" dirty="0">
                <a:solidFill>
                  <a:srgbClr val="404040"/>
                </a:solidFill>
                <a:cs typeface="Arial"/>
              </a:rPr>
              <a:t> </a:t>
            </a:r>
            <a:r>
              <a:rPr sz="1200" dirty="0">
                <a:solidFill>
                  <a:srgbClr val="404040"/>
                </a:solidFill>
                <a:cs typeface="Arial"/>
              </a:rPr>
              <a:t>Project</a:t>
            </a:r>
            <a:r>
              <a:rPr sz="1200" spc="-45" dirty="0">
                <a:solidFill>
                  <a:srgbClr val="404040"/>
                </a:solidFill>
                <a:cs typeface="Arial"/>
              </a:rPr>
              <a:t> </a:t>
            </a:r>
            <a:r>
              <a:rPr sz="1200" dirty="0">
                <a:solidFill>
                  <a:srgbClr val="404040"/>
                </a:solidFill>
                <a:cs typeface="Arial"/>
              </a:rPr>
              <a:t>requirements</a:t>
            </a:r>
            <a:r>
              <a:rPr sz="1200" spc="-55" dirty="0">
                <a:solidFill>
                  <a:srgbClr val="404040"/>
                </a:solidFill>
                <a:cs typeface="Arial"/>
              </a:rPr>
              <a:t> </a:t>
            </a:r>
            <a:r>
              <a:rPr sz="1200" dirty="0">
                <a:solidFill>
                  <a:srgbClr val="404040"/>
                </a:solidFill>
                <a:cs typeface="Arial"/>
              </a:rPr>
              <a:t>and</a:t>
            </a:r>
            <a:r>
              <a:rPr sz="1200" spc="-35" dirty="0">
                <a:solidFill>
                  <a:srgbClr val="404040"/>
                </a:solidFill>
                <a:cs typeface="Arial"/>
              </a:rPr>
              <a:t> </a:t>
            </a:r>
            <a:r>
              <a:rPr sz="1200" dirty="0">
                <a:solidFill>
                  <a:srgbClr val="404040"/>
                </a:solidFill>
                <a:cs typeface="Arial"/>
              </a:rPr>
              <a:t>completion</a:t>
            </a:r>
            <a:r>
              <a:rPr sz="1200" spc="-75" dirty="0">
                <a:solidFill>
                  <a:srgbClr val="404040"/>
                </a:solidFill>
                <a:cs typeface="Arial"/>
              </a:rPr>
              <a:t> </a:t>
            </a:r>
            <a:r>
              <a:rPr sz="1200" dirty="0">
                <a:solidFill>
                  <a:srgbClr val="404040"/>
                </a:solidFill>
                <a:cs typeface="Arial"/>
              </a:rPr>
              <a:t>dates</a:t>
            </a:r>
            <a:r>
              <a:rPr sz="1200" spc="-45" dirty="0">
                <a:solidFill>
                  <a:srgbClr val="404040"/>
                </a:solidFill>
                <a:cs typeface="Arial"/>
              </a:rPr>
              <a:t> </a:t>
            </a:r>
            <a:r>
              <a:rPr sz="1200" dirty="0">
                <a:solidFill>
                  <a:srgbClr val="404040"/>
                </a:solidFill>
                <a:cs typeface="Arial"/>
              </a:rPr>
              <a:t>may</a:t>
            </a:r>
            <a:r>
              <a:rPr sz="1200" spc="-30" dirty="0">
                <a:solidFill>
                  <a:srgbClr val="404040"/>
                </a:solidFill>
                <a:cs typeface="Arial"/>
              </a:rPr>
              <a:t> </a:t>
            </a:r>
            <a:r>
              <a:rPr sz="1200" spc="-25" dirty="0">
                <a:solidFill>
                  <a:srgbClr val="404040"/>
                </a:solidFill>
                <a:cs typeface="Arial"/>
              </a:rPr>
              <a:t>be </a:t>
            </a:r>
            <a:r>
              <a:rPr sz="1200" dirty="0">
                <a:solidFill>
                  <a:srgbClr val="404040"/>
                </a:solidFill>
                <a:cs typeface="Arial"/>
              </a:rPr>
              <a:t>subject</a:t>
            </a:r>
            <a:r>
              <a:rPr sz="1200" spc="-60" dirty="0">
                <a:solidFill>
                  <a:srgbClr val="404040"/>
                </a:solidFill>
                <a:cs typeface="Arial"/>
              </a:rPr>
              <a:t> </a:t>
            </a:r>
            <a:r>
              <a:rPr sz="1200" dirty="0">
                <a:solidFill>
                  <a:srgbClr val="404040"/>
                </a:solidFill>
                <a:cs typeface="Arial"/>
              </a:rPr>
              <a:t>to</a:t>
            </a:r>
            <a:r>
              <a:rPr sz="1200" spc="-25" dirty="0">
                <a:solidFill>
                  <a:srgbClr val="404040"/>
                </a:solidFill>
                <a:cs typeface="Arial"/>
              </a:rPr>
              <a:t> </a:t>
            </a:r>
            <a:r>
              <a:rPr sz="1200" dirty="0">
                <a:solidFill>
                  <a:srgbClr val="404040"/>
                </a:solidFill>
                <a:cs typeface="Arial"/>
              </a:rPr>
              <a:t>change</a:t>
            </a:r>
            <a:r>
              <a:rPr sz="1200" spc="-40" dirty="0">
                <a:solidFill>
                  <a:srgbClr val="404040"/>
                </a:solidFill>
                <a:cs typeface="Arial"/>
              </a:rPr>
              <a:t> </a:t>
            </a:r>
            <a:r>
              <a:rPr sz="1200" dirty="0">
                <a:solidFill>
                  <a:srgbClr val="404040"/>
                </a:solidFill>
                <a:cs typeface="Arial"/>
              </a:rPr>
              <a:t>as</a:t>
            </a:r>
            <a:r>
              <a:rPr sz="1200" spc="-25" dirty="0">
                <a:solidFill>
                  <a:srgbClr val="404040"/>
                </a:solidFill>
                <a:cs typeface="Arial"/>
              </a:rPr>
              <a:t> </a:t>
            </a:r>
            <a:r>
              <a:rPr sz="1200" dirty="0">
                <a:solidFill>
                  <a:srgbClr val="404040"/>
                </a:solidFill>
                <a:cs typeface="Arial"/>
              </a:rPr>
              <a:t>designs</a:t>
            </a:r>
            <a:r>
              <a:rPr sz="1200" spc="-45" dirty="0">
                <a:solidFill>
                  <a:srgbClr val="404040"/>
                </a:solidFill>
                <a:cs typeface="Arial"/>
              </a:rPr>
              <a:t> </a:t>
            </a:r>
            <a:r>
              <a:rPr sz="1200" dirty="0">
                <a:solidFill>
                  <a:srgbClr val="404040"/>
                </a:solidFill>
                <a:cs typeface="Arial"/>
              </a:rPr>
              <a:t>are</a:t>
            </a:r>
            <a:r>
              <a:rPr sz="1200" spc="-25" dirty="0">
                <a:solidFill>
                  <a:srgbClr val="404040"/>
                </a:solidFill>
                <a:cs typeface="Arial"/>
              </a:rPr>
              <a:t> </a:t>
            </a:r>
            <a:r>
              <a:rPr sz="1200" dirty="0">
                <a:solidFill>
                  <a:srgbClr val="404040"/>
                </a:solidFill>
                <a:cs typeface="Arial"/>
              </a:rPr>
              <a:t>refined</a:t>
            </a:r>
            <a:r>
              <a:rPr sz="1200" spc="-40" dirty="0">
                <a:solidFill>
                  <a:srgbClr val="404040"/>
                </a:solidFill>
                <a:cs typeface="Arial"/>
              </a:rPr>
              <a:t> </a:t>
            </a:r>
            <a:r>
              <a:rPr sz="1200" dirty="0">
                <a:solidFill>
                  <a:srgbClr val="404040"/>
                </a:solidFill>
                <a:cs typeface="Arial"/>
              </a:rPr>
              <a:t>and</a:t>
            </a:r>
            <a:r>
              <a:rPr sz="1200" spc="-25" dirty="0">
                <a:solidFill>
                  <a:srgbClr val="404040"/>
                </a:solidFill>
                <a:cs typeface="Arial"/>
              </a:rPr>
              <a:t> </a:t>
            </a:r>
            <a:r>
              <a:rPr sz="1200" spc="-10" dirty="0">
                <a:solidFill>
                  <a:srgbClr val="404040"/>
                </a:solidFill>
                <a:cs typeface="Arial"/>
              </a:rPr>
              <a:t>impact</a:t>
            </a:r>
            <a:r>
              <a:rPr lang="en-US" sz="1200" spc="-10" dirty="0">
                <a:solidFill>
                  <a:srgbClr val="404040"/>
                </a:solidFill>
                <a:cs typeface="Arial"/>
              </a:rPr>
              <a:t>s</a:t>
            </a:r>
            <a:r>
              <a:rPr lang="en-US" sz="1200" dirty="0">
                <a:solidFill>
                  <a:srgbClr val="000000"/>
                </a:solidFill>
                <a:cs typeface="Arial"/>
              </a:rPr>
              <a:t> </a:t>
            </a:r>
            <a:r>
              <a:rPr lang="en-US" sz="1200" spc="-10" dirty="0">
                <a:solidFill>
                  <a:srgbClr val="404040"/>
                </a:solidFill>
                <a:cs typeface="Arial"/>
              </a:rPr>
              <a:t>quantified.</a:t>
            </a:r>
            <a:endParaRPr lang="en-US" sz="1200" dirty="0">
              <a:solidFill>
                <a:srgbClr val="000000"/>
              </a:solidFill>
              <a:cs typeface="Arial"/>
            </a:endParaRPr>
          </a:p>
          <a:p>
            <a:pPr marR="5715" algn="r"/>
            <a:r>
              <a:rPr lang="en-US" sz="1200" spc="-20" dirty="0">
                <a:solidFill>
                  <a:srgbClr val="404040"/>
                </a:solidFill>
                <a:cs typeface="Arial"/>
              </a:rPr>
              <a:t>Award dates highlighted in green have been actualized.</a:t>
            </a:r>
            <a:endParaRPr lang="en-US" sz="1200" dirty="0">
              <a:solidFill>
                <a:srgbClr val="000000"/>
              </a:solidFill>
              <a:cs typeface="Arial"/>
            </a:endParaRPr>
          </a:p>
          <a:p>
            <a:pPr marR="5715" algn="r"/>
            <a:r>
              <a:rPr sz="1200" dirty="0">
                <a:solidFill>
                  <a:srgbClr val="404040"/>
                </a:solidFill>
                <a:cs typeface="Arial"/>
              </a:rPr>
              <a:t>***Designed</a:t>
            </a:r>
            <a:r>
              <a:rPr sz="1200" spc="-70" dirty="0">
                <a:solidFill>
                  <a:srgbClr val="404040"/>
                </a:solidFill>
                <a:cs typeface="Arial"/>
              </a:rPr>
              <a:t> </a:t>
            </a:r>
            <a:r>
              <a:rPr sz="1200" dirty="0">
                <a:solidFill>
                  <a:srgbClr val="404040"/>
                </a:solidFill>
                <a:cs typeface="Arial"/>
              </a:rPr>
              <a:t>and</a:t>
            </a:r>
            <a:r>
              <a:rPr sz="1200" spc="-30" dirty="0">
                <a:solidFill>
                  <a:srgbClr val="404040"/>
                </a:solidFill>
                <a:cs typeface="Arial"/>
              </a:rPr>
              <a:t> </a:t>
            </a:r>
            <a:r>
              <a:rPr sz="1200" dirty="0">
                <a:solidFill>
                  <a:srgbClr val="404040"/>
                </a:solidFill>
                <a:cs typeface="Arial"/>
              </a:rPr>
              <a:t>constructed</a:t>
            </a:r>
            <a:r>
              <a:rPr sz="1200" spc="-60" dirty="0">
                <a:solidFill>
                  <a:srgbClr val="404040"/>
                </a:solidFill>
                <a:cs typeface="Arial"/>
              </a:rPr>
              <a:t> </a:t>
            </a:r>
            <a:r>
              <a:rPr sz="1200" dirty="0">
                <a:solidFill>
                  <a:srgbClr val="404040"/>
                </a:solidFill>
                <a:cs typeface="Arial"/>
              </a:rPr>
              <a:t>by</a:t>
            </a:r>
            <a:r>
              <a:rPr sz="1200" spc="-25" dirty="0">
                <a:solidFill>
                  <a:srgbClr val="404040"/>
                </a:solidFill>
                <a:cs typeface="Arial"/>
              </a:rPr>
              <a:t> </a:t>
            </a:r>
            <a:r>
              <a:rPr sz="1200" spc="-20" dirty="0">
                <a:solidFill>
                  <a:srgbClr val="404040"/>
                </a:solidFill>
                <a:cs typeface="Arial"/>
              </a:rPr>
              <a:t>CPRA</a:t>
            </a:r>
            <a:endParaRPr sz="1200" dirty="0">
              <a:solidFill>
                <a:srgbClr val="000000"/>
              </a:solidFill>
              <a:cs typeface="Arial"/>
            </a:endParaRPr>
          </a:p>
        </p:txBody>
      </p:sp>
    </p:spTree>
    <p:extLst>
      <p:ext uri="{BB962C8B-B14F-4D97-AF65-F5344CB8AC3E}">
        <p14:creationId xmlns:p14="http://schemas.microsoft.com/office/powerpoint/2010/main" val="1320629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West Shore Lake Pontchartrain Tentative Delivery Plan</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bject 5">
            <a:extLst>
              <a:ext uri="{FF2B5EF4-FFF2-40B4-BE49-F238E27FC236}">
                <a16:creationId xmlns:a16="http://schemas.microsoft.com/office/drawing/2014/main" id="{40B31187-E602-A392-171A-E42BDD9DC516}"/>
              </a:ext>
            </a:extLst>
          </p:cNvPr>
          <p:cNvSpPr txBox="1"/>
          <p:nvPr/>
        </p:nvSpPr>
        <p:spPr>
          <a:xfrm>
            <a:off x="2961381" y="6069705"/>
            <a:ext cx="8650876" cy="566822"/>
          </a:xfrm>
          <a:prstGeom prst="rect">
            <a:avLst/>
          </a:prstGeom>
        </p:spPr>
        <p:txBody>
          <a:bodyPr vert="horz" wrap="square" lIns="0" tIns="12700" rIns="0" bIns="0" rtlCol="0">
            <a:spAutoFit/>
          </a:bodyPr>
          <a:lstStyle/>
          <a:p>
            <a:pPr marL="294005" marR="6350" indent="-281940" algn="r">
              <a:spcBef>
                <a:spcPts val="100"/>
              </a:spcBef>
            </a:pPr>
            <a:r>
              <a:rPr sz="1200" dirty="0">
                <a:solidFill>
                  <a:srgbClr val="404040"/>
                </a:solidFill>
                <a:cs typeface="Arial"/>
              </a:rPr>
              <a:t>Note:</a:t>
            </a:r>
            <a:r>
              <a:rPr sz="1200" spc="-55" dirty="0">
                <a:solidFill>
                  <a:srgbClr val="404040"/>
                </a:solidFill>
                <a:cs typeface="Arial"/>
              </a:rPr>
              <a:t> </a:t>
            </a:r>
            <a:r>
              <a:rPr sz="1200" dirty="0">
                <a:solidFill>
                  <a:srgbClr val="404040"/>
                </a:solidFill>
                <a:cs typeface="Arial"/>
              </a:rPr>
              <a:t>Project</a:t>
            </a:r>
            <a:r>
              <a:rPr sz="1200" spc="-45" dirty="0">
                <a:solidFill>
                  <a:srgbClr val="404040"/>
                </a:solidFill>
                <a:cs typeface="Arial"/>
              </a:rPr>
              <a:t> </a:t>
            </a:r>
            <a:r>
              <a:rPr sz="1200" dirty="0">
                <a:solidFill>
                  <a:srgbClr val="404040"/>
                </a:solidFill>
                <a:cs typeface="Arial"/>
              </a:rPr>
              <a:t>requirements</a:t>
            </a:r>
            <a:r>
              <a:rPr sz="1200" spc="-55" dirty="0">
                <a:solidFill>
                  <a:srgbClr val="404040"/>
                </a:solidFill>
                <a:cs typeface="Arial"/>
              </a:rPr>
              <a:t> </a:t>
            </a:r>
            <a:r>
              <a:rPr sz="1200" dirty="0">
                <a:solidFill>
                  <a:srgbClr val="404040"/>
                </a:solidFill>
                <a:cs typeface="Arial"/>
              </a:rPr>
              <a:t>and</a:t>
            </a:r>
            <a:r>
              <a:rPr sz="1200" spc="-35" dirty="0">
                <a:solidFill>
                  <a:srgbClr val="404040"/>
                </a:solidFill>
                <a:cs typeface="Arial"/>
              </a:rPr>
              <a:t> </a:t>
            </a:r>
            <a:r>
              <a:rPr sz="1200" dirty="0">
                <a:solidFill>
                  <a:srgbClr val="404040"/>
                </a:solidFill>
                <a:cs typeface="Arial"/>
              </a:rPr>
              <a:t>completion</a:t>
            </a:r>
            <a:r>
              <a:rPr sz="1200" spc="-75" dirty="0">
                <a:solidFill>
                  <a:srgbClr val="404040"/>
                </a:solidFill>
                <a:cs typeface="Arial"/>
              </a:rPr>
              <a:t> </a:t>
            </a:r>
            <a:r>
              <a:rPr sz="1200" dirty="0">
                <a:solidFill>
                  <a:srgbClr val="404040"/>
                </a:solidFill>
                <a:cs typeface="Arial"/>
              </a:rPr>
              <a:t>dates</a:t>
            </a:r>
            <a:r>
              <a:rPr sz="1200" spc="-45" dirty="0">
                <a:solidFill>
                  <a:srgbClr val="404040"/>
                </a:solidFill>
                <a:cs typeface="Arial"/>
              </a:rPr>
              <a:t> </a:t>
            </a:r>
            <a:r>
              <a:rPr sz="1200" dirty="0">
                <a:solidFill>
                  <a:srgbClr val="404040"/>
                </a:solidFill>
                <a:cs typeface="Arial"/>
              </a:rPr>
              <a:t>may</a:t>
            </a:r>
            <a:r>
              <a:rPr sz="1200" spc="-30" dirty="0">
                <a:solidFill>
                  <a:srgbClr val="404040"/>
                </a:solidFill>
                <a:cs typeface="Arial"/>
              </a:rPr>
              <a:t> </a:t>
            </a:r>
            <a:r>
              <a:rPr sz="1200" spc="-25" dirty="0">
                <a:solidFill>
                  <a:srgbClr val="404040"/>
                </a:solidFill>
                <a:cs typeface="Arial"/>
              </a:rPr>
              <a:t>be </a:t>
            </a:r>
            <a:r>
              <a:rPr sz="1200" dirty="0">
                <a:solidFill>
                  <a:srgbClr val="404040"/>
                </a:solidFill>
                <a:cs typeface="Arial"/>
              </a:rPr>
              <a:t>subject</a:t>
            </a:r>
            <a:r>
              <a:rPr sz="1200" spc="-60" dirty="0">
                <a:solidFill>
                  <a:srgbClr val="404040"/>
                </a:solidFill>
                <a:cs typeface="Arial"/>
              </a:rPr>
              <a:t> </a:t>
            </a:r>
            <a:r>
              <a:rPr sz="1200" dirty="0">
                <a:solidFill>
                  <a:srgbClr val="404040"/>
                </a:solidFill>
                <a:cs typeface="Arial"/>
              </a:rPr>
              <a:t>to</a:t>
            </a:r>
            <a:r>
              <a:rPr sz="1200" spc="-25" dirty="0">
                <a:solidFill>
                  <a:srgbClr val="404040"/>
                </a:solidFill>
                <a:cs typeface="Arial"/>
              </a:rPr>
              <a:t> </a:t>
            </a:r>
            <a:r>
              <a:rPr sz="1200" dirty="0">
                <a:solidFill>
                  <a:srgbClr val="404040"/>
                </a:solidFill>
                <a:cs typeface="Arial"/>
              </a:rPr>
              <a:t>change</a:t>
            </a:r>
            <a:r>
              <a:rPr sz="1200" spc="-40" dirty="0">
                <a:solidFill>
                  <a:srgbClr val="404040"/>
                </a:solidFill>
                <a:cs typeface="Arial"/>
              </a:rPr>
              <a:t> </a:t>
            </a:r>
            <a:r>
              <a:rPr sz="1200" dirty="0">
                <a:solidFill>
                  <a:srgbClr val="404040"/>
                </a:solidFill>
                <a:cs typeface="Arial"/>
              </a:rPr>
              <a:t>as</a:t>
            </a:r>
            <a:r>
              <a:rPr sz="1200" spc="-25" dirty="0">
                <a:solidFill>
                  <a:srgbClr val="404040"/>
                </a:solidFill>
                <a:cs typeface="Arial"/>
              </a:rPr>
              <a:t> </a:t>
            </a:r>
            <a:r>
              <a:rPr sz="1200" dirty="0">
                <a:solidFill>
                  <a:srgbClr val="404040"/>
                </a:solidFill>
                <a:cs typeface="Arial"/>
              </a:rPr>
              <a:t>designs</a:t>
            </a:r>
            <a:r>
              <a:rPr sz="1200" spc="-45" dirty="0">
                <a:solidFill>
                  <a:srgbClr val="404040"/>
                </a:solidFill>
                <a:cs typeface="Arial"/>
              </a:rPr>
              <a:t> </a:t>
            </a:r>
            <a:r>
              <a:rPr sz="1200" dirty="0">
                <a:solidFill>
                  <a:srgbClr val="404040"/>
                </a:solidFill>
                <a:cs typeface="Arial"/>
              </a:rPr>
              <a:t>are</a:t>
            </a:r>
            <a:r>
              <a:rPr sz="1200" spc="-25" dirty="0">
                <a:solidFill>
                  <a:srgbClr val="404040"/>
                </a:solidFill>
                <a:cs typeface="Arial"/>
              </a:rPr>
              <a:t> </a:t>
            </a:r>
            <a:r>
              <a:rPr sz="1200" dirty="0">
                <a:solidFill>
                  <a:srgbClr val="404040"/>
                </a:solidFill>
                <a:cs typeface="Arial"/>
              </a:rPr>
              <a:t>refined</a:t>
            </a:r>
            <a:r>
              <a:rPr sz="1200" spc="-40" dirty="0">
                <a:solidFill>
                  <a:srgbClr val="404040"/>
                </a:solidFill>
                <a:cs typeface="Arial"/>
              </a:rPr>
              <a:t> </a:t>
            </a:r>
            <a:r>
              <a:rPr sz="1200" dirty="0">
                <a:solidFill>
                  <a:srgbClr val="404040"/>
                </a:solidFill>
                <a:cs typeface="Arial"/>
              </a:rPr>
              <a:t>and</a:t>
            </a:r>
            <a:r>
              <a:rPr sz="1200" spc="-25" dirty="0">
                <a:solidFill>
                  <a:srgbClr val="404040"/>
                </a:solidFill>
                <a:cs typeface="Arial"/>
              </a:rPr>
              <a:t> </a:t>
            </a:r>
            <a:r>
              <a:rPr sz="1200" spc="-10" dirty="0">
                <a:solidFill>
                  <a:srgbClr val="404040"/>
                </a:solidFill>
                <a:cs typeface="Arial"/>
              </a:rPr>
              <a:t>impact</a:t>
            </a:r>
            <a:r>
              <a:rPr lang="en-US" sz="1200" spc="-10" dirty="0">
                <a:solidFill>
                  <a:srgbClr val="404040"/>
                </a:solidFill>
                <a:cs typeface="Arial"/>
              </a:rPr>
              <a:t>s</a:t>
            </a:r>
            <a:r>
              <a:rPr lang="en-US" sz="1200" dirty="0">
                <a:solidFill>
                  <a:srgbClr val="000000"/>
                </a:solidFill>
                <a:cs typeface="Arial"/>
              </a:rPr>
              <a:t> </a:t>
            </a:r>
            <a:r>
              <a:rPr lang="en-US" sz="1200" spc="-10" dirty="0">
                <a:solidFill>
                  <a:srgbClr val="404040"/>
                </a:solidFill>
                <a:cs typeface="Arial"/>
              </a:rPr>
              <a:t>quantified.</a:t>
            </a:r>
            <a:endParaRPr lang="en-US" sz="1200" dirty="0">
              <a:solidFill>
                <a:srgbClr val="000000"/>
              </a:solidFill>
              <a:cs typeface="Arial"/>
            </a:endParaRPr>
          </a:p>
          <a:p>
            <a:pPr marR="5715" algn="r"/>
            <a:r>
              <a:rPr lang="en-US" sz="1200" spc="-20" dirty="0">
                <a:solidFill>
                  <a:srgbClr val="404040"/>
                </a:solidFill>
                <a:cs typeface="Arial"/>
              </a:rPr>
              <a:t>Award dates highlighted in green have been actualized.</a:t>
            </a:r>
            <a:endParaRPr lang="en-US" sz="1200" dirty="0">
              <a:solidFill>
                <a:srgbClr val="000000"/>
              </a:solidFill>
              <a:cs typeface="Arial"/>
            </a:endParaRPr>
          </a:p>
          <a:p>
            <a:pPr marR="5715" algn="r"/>
            <a:r>
              <a:rPr sz="1200" dirty="0">
                <a:solidFill>
                  <a:srgbClr val="404040"/>
                </a:solidFill>
                <a:cs typeface="Arial"/>
              </a:rPr>
              <a:t>***Designed</a:t>
            </a:r>
            <a:r>
              <a:rPr sz="1200" spc="-70" dirty="0">
                <a:solidFill>
                  <a:srgbClr val="404040"/>
                </a:solidFill>
                <a:cs typeface="Arial"/>
              </a:rPr>
              <a:t> </a:t>
            </a:r>
            <a:r>
              <a:rPr sz="1200" dirty="0">
                <a:solidFill>
                  <a:srgbClr val="404040"/>
                </a:solidFill>
                <a:cs typeface="Arial"/>
              </a:rPr>
              <a:t>and</a:t>
            </a:r>
            <a:r>
              <a:rPr sz="1200" spc="-30" dirty="0">
                <a:solidFill>
                  <a:srgbClr val="404040"/>
                </a:solidFill>
                <a:cs typeface="Arial"/>
              </a:rPr>
              <a:t> </a:t>
            </a:r>
            <a:r>
              <a:rPr sz="1200" dirty="0">
                <a:solidFill>
                  <a:srgbClr val="404040"/>
                </a:solidFill>
                <a:cs typeface="Arial"/>
              </a:rPr>
              <a:t>constructed</a:t>
            </a:r>
            <a:r>
              <a:rPr sz="1200" spc="-60" dirty="0">
                <a:solidFill>
                  <a:srgbClr val="404040"/>
                </a:solidFill>
                <a:cs typeface="Arial"/>
              </a:rPr>
              <a:t> </a:t>
            </a:r>
            <a:r>
              <a:rPr sz="1200" dirty="0">
                <a:solidFill>
                  <a:srgbClr val="404040"/>
                </a:solidFill>
                <a:cs typeface="Arial"/>
              </a:rPr>
              <a:t>by</a:t>
            </a:r>
            <a:r>
              <a:rPr sz="1200" spc="-25" dirty="0">
                <a:solidFill>
                  <a:srgbClr val="404040"/>
                </a:solidFill>
                <a:cs typeface="Arial"/>
              </a:rPr>
              <a:t> </a:t>
            </a:r>
            <a:r>
              <a:rPr sz="1200" spc="-20" dirty="0">
                <a:solidFill>
                  <a:srgbClr val="404040"/>
                </a:solidFill>
                <a:cs typeface="Arial"/>
              </a:rPr>
              <a:t>CPRA</a:t>
            </a:r>
            <a:endParaRPr sz="1200" dirty="0">
              <a:solidFill>
                <a:srgbClr val="000000"/>
              </a:solidFill>
              <a:cs typeface="Arial"/>
            </a:endParaRPr>
          </a:p>
        </p:txBody>
      </p:sp>
      <p:graphicFrame>
        <p:nvGraphicFramePr>
          <p:cNvPr id="7" name="object 6">
            <a:extLst>
              <a:ext uri="{FF2B5EF4-FFF2-40B4-BE49-F238E27FC236}">
                <a16:creationId xmlns:a16="http://schemas.microsoft.com/office/drawing/2014/main" id="{5E7C1EF3-5F77-951F-115B-81B4357983E7}"/>
              </a:ext>
            </a:extLst>
          </p:cNvPr>
          <p:cNvGraphicFramePr>
            <a:graphicFrameLocks noGrp="1"/>
          </p:cNvGraphicFramePr>
          <p:nvPr>
            <p:extLst>
              <p:ext uri="{D42A27DB-BD31-4B8C-83A1-F6EECF244321}">
                <p14:modId xmlns:p14="http://schemas.microsoft.com/office/powerpoint/2010/main" val="2701122704"/>
              </p:ext>
            </p:extLst>
          </p:nvPr>
        </p:nvGraphicFramePr>
        <p:xfrm>
          <a:off x="573437" y="1406799"/>
          <a:ext cx="11038820" cy="4647813"/>
        </p:xfrm>
        <a:graphic>
          <a:graphicData uri="http://schemas.openxmlformats.org/drawingml/2006/table">
            <a:tbl>
              <a:tblPr firstRow="1" bandRow="1"/>
              <a:tblGrid>
                <a:gridCol w="1839804">
                  <a:extLst>
                    <a:ext uri="{9D8B030D-6E8A-4147-A177-3AD203B41FA5}">
                      <a16:colId xmlns:a16="http://schemas.microsoft.com/office/drawing/2014/main" val="20000"/>
                    </a:ext>
                  </a:extLst>
                </a:gridCol>
                <a:gridCol w="7380048">
                  <a:extLst>
                    <a:ext uri="{9D8B030D-6E8A-4147-A177-3AD203B41FA5}">
                      <a16:colId xmlns:a16="http://schemas.microsoft.com/office/drawing/2014/main" val="20001"/>
                    </a:ext>
                  </a:extLst>
                </a:gridCol>
                <a:gridCol w="1818968">
                  <a:extLst>
                    <a:ext uri="{9D8B030D-6E8A-4147-A177-3AD203B41FA5}">
                      <a16:colId xmlns:a16="http://schemas.microsoft.com/office/drawing/2014/main" val="20002"/>
                    </a:ext>
                  </a:extLst>
                </a:gridCol>
              </a:tblGrid>
              <a:tr h="62226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590"/>
                        </a:spcBef>
                      </a:pPr>
                      <a:r>
                        <a:rPr sz="1800" dirty="0">
                          <a:latin typeface="Arial"/>
                          <a:cs typeface="Arial"/>
                        </a:rPr>
                        <a:t>Contract</a:t>
                      </a:r>
                      <a:r>
                        <a:rPr sz="1800" spc="-45" dirty="0">
                          <a:latin typeface="Arial"/>
                          <a:cs typeface="Arial"/>
                        </a:rPr>
                        <a:t> </a:t>
                      </a:r>
                      <a:r>
                        <a:rPr sz="1800" spc="-25" dirty="0">
                          <a:latin typeface="Arial"/>
                          <a:cs typeface="Arial"/>
                        </a:rPr>
                        <a:t>ID</a:t>
                      </a:r>
                      <a:endParaRPr sz="1800" dirty="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590"/>
                        </a:spcBef>
                      </a:pPr>
                      <a:r>
                        <a:rPr sz="1800" spc="-10" dirty="0">
                          <a:latin typeface="Arial"/>
                          <a:cs typeface="Arial"/>
                        </a:rPr>
                        <a:t>Description</a:t>
                      </a:r>
                      <a:endParaRPr sz="1800" dirty="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590"/>
                        </a:spcBef>
                      </a:pPr>
                      <a:r>
                        <a:rPr sz="1800" spc="-10" dirty="0">
                          <a:latin typeface="Arial"/>
                          <a:cs typeface="Arial"/>
                        </a:rPr>
                        <a:t>Award</a:t>
                      </a:r>
                      <a:endParaRPr sz="180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0"/>
                  </a:ext>
                </a:extLst>
              </a:tr>
              <a:tr h="78761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109</a:t>
                      </a:r>
                      <a:endParaRPr sz="180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Levee</a:t>
                      </a:r>
                      <a:r>
                        <a:rPr sz="1800" spc="-30" dirty="0">
                          <a:latin typeface="Arial"/>
                          <a:cs typeface="Arial"/>
                        </a:rPr>
                        <a:t> </a:t>
                      </a:r>
                      <a:r>
                        <a:rPr sz="1800" dirty="0">
                          <a:latin typeface="Arial"/>
                          <a:cs typeface="Arial"/>
                        </a:rPr>
                        <a:t>(approx. 1.0</a:t>
                      </a:r>
                      <a:r>
                        <a:rPr sz="1800" spc="-30" dirty="0">
                          <a:latin typeface="Arial"/>
                          <a:cs typeface="Arial"/>
                        </a:rPr>
                        <a:t> </a:t>
                      </a:r>
                      <a:r>
                        <a:rPr sz="1800" dirty="0">
                          <a:latin typeface="Arial"/>
                          <a:cs typeface="Arial"/>
                        </a:rPr>
                        <a:t>mi),</a:t>
                      </a:r>
                      <a:r>
                        <a:rPr sz="1800" spc="-25" dirty="0">
                          <a:latin typeface="Arial"/>
                          <a:cs typeface="Arial"/>
                        </a:rPr>
                        <a:t> </a:t>
                      </a:r>
                      <a:r>
                        <a:rPr sz="1800" dirty="0">
                          <a:latin typeface="Arial"/>
                          <a:cs typeface="Arial"/>
                        </a:rPr>
                        <a:t>(approx.</a:t>
                      </a:r>
                      <a:r>
                        <a:rPr sz="1800" spc="10" dirty="0">
                          <a:latin typeface="Arial"/>
                          <a:cs typeface="Arial"/>
                        </a:rPr>
                        <a:t> </a:t>
                      </a:r>
                      <a:r>
                        <a:rPr sz="1800" dirty="0">
                          <a:latin typeface="Arial"/>
                          <a:cs typeface="Arial"/>
                        </a:rPr>
                        <a:t>500</a:t>
                      </a:r>
                      <a:r>
                        <a:rPr sz="1800" spc="-15" dirty="0">
                          <a:latin typeface="Arial"/>
                          <a:cs typeface="Arial"/>
                        </a:rPr>
                        <a:t> </a:t>
                      </a:r>
                      <a:r>
                        <a:rPr sz="1800" dirty="0">
                          <a:latin typeface="Arial"/>
                          <a:cs typeface="Arial"/>
                        </a:rPr>
                        <a:t>ft),</a:t>
                      </a:r>
                      <a:r>
                        <a:rPr sz="1800" spc="-40" dirty="0">
                          <a:latin typeface="Arial"/>
                          <a:cs typeface="Arial"/>
                        </a:rPr>
                        <a:t> </a:t>
                      </a:r>
                      <a:r>
                        <a:rPr sz="1800" dirty="0">
                          <a:latin typeface="Arial"/>
                          <a:cs typeface="Arial"/>
                        </a:rPr>
                        <a:t>Utility</a:t>
                      </a:r>
                      <a:r>
                        <a:rPr sz="1800" spc="-10" dirty="0">
                          <a:latin typeface="Arial"/>
                          <a:cs typeface="Arial"/>
                        </a:rPr>
                        <a:t> Crossings</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4</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3</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ADADA"/>
                    </a:solidFill>
                  </a:tcPr>
                </a:tc>
                <a:extLst>
                  <a:ext uri="{0D108BD9-81ED-4DB2-BD59-A6C34878D82A}">
                    <a16:rowId xmlns:a16="http://schemas.microsoft.com/office/drawing/2014/main" val="10002"/>
                  </a:ext>
                </a:extLst>
              </a:tr>
              <a:tr h="78761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0" dirty="0">
                          <a:latin typeface="Arial"/>
                          <a:cs typeface="Arial"/>
                        </a:rPr>
                        <a:t> </a:t>
                      </a:r>
                      <a:r>
                        <a:rPr sz="1800" spc="-20" dirty="0">
                          <a:latin typeface="Arial"/>
                          <a:cs typeface="Arial"/>
                        </a:rPr>
                        <a:t>111**</a:t>
                      </a:r>
                      <a:endParaRPr sz="180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Levee</a:t>
                      </a:r>
                      <a:r>
                        <a:rPr sz="1800" spc="-30" dirty="0">
                          <a:latin typeface="Arial"/>
                          <a:cs typeface="Arial"/>
                        </a:rPr>
                        <a:t> </a:t>
                      </a:r>
                      <a:r>
                        <a:rPr sz="1800" dirty="0">
                          <a:latin typeface="Arial"/>
                          <a:cs typeface="Arial"/>
                        </a:rPr>
                        <a:t>(approx. 0.5</a:t>
                      </a:r>
                      <a:r>
                        <a:rPr sz="1800" spc="-30"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Highway</a:t>
                      </a:r>
                      <a:r>
                        <a:rPr sz="1800" spc="15" dirty="0">
                          <a:latin typeface="Arial"/>
                          <a:cs typeface="Arial"/>
                        </a:rPr>
                        <a:t> </a:t>
                      </a:r>
                      <a:r>
                        <a:rPr sz="1800" dirty="0">
                          <a:latin typeface="Arial"/>
                          <a:cs typeface="Arial"/>
                        </a:rPr>
                        <a:t>Ramp,</a:t>
                      </a:r>
                      <a:r>
                        <a:rPr sz="1800" spc="-20" dirty="0">
                          <a:latin typeface="Arial"/>
                          <a:cs typeface="Arial"/>
                        </a:rPr>
                        <a:t> </a:t>
                      </a:r>
                      <a:r>
                        <a:rPr sz="1800" dirty="0">
                          <a:latin typeface="Arial"/>
                          <a:cs typeface="Arial"/>
                        </a:rPr>
                        <a:t>Utility</a:t>
                      </a:r>
                      <a:r>
                        <a:rPr lang="en-US" sz="1800" dirty="0">
                          <a:latin typeface="Arial"/>
                          <a:cs typeface="Arial"/>
                        </a:rPr>
                        <a:t> </a:t>
                      </a:r>
                      <a:r>
                        <a:rPr sz="1800" spc="-10" dirty="0">
                          <a:latin typeface="Arial"/>
                          <a:cs typeface="Arial"/>
                        </a:rPr>
                        <a:t>Crossings</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sz="1800" dirty="0">
                          <a:latin typeface="Arial"/>
                          <a:cs typeface="Arial"/>
                        </a:rPr>
                        <a:t>3Q</a:t>
                      </a:r>
                      <a:r>
                        <a:rPr sz="1800" spc="-5" dirty="0">
                          <a:latin typeface="Arial"/>
                          <a:cs typeface="Arial"/>
                        </a:rPr>
                        <a:t> </a:t>
                      </a:r>
                      <a:r>
                        <a:rPr sz="1800" spc="-20" dirty="0">
                          <a:latin typeface="Arial"/>
                          <a:cs typeface="Arial"/>
                        </a:rPr>
                        <a:t>2023</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ADADA"/>
                    </a:solidFill>
                  </a:tcPr>
                </a:tc>
                <a:extLst>
                  <a:ext uri="{0D108BD9-81ED-4DB2-BD59-A6C34878D82A}">
                    <a16:rowId xmlns:a16="http://schemas.microsoft.com/office/drawing/2014/main" val="10004"/>
                  </a:ext>
                </a:extLst>
              </a:tr>
              <a:tr h="67890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0" dirty="0">
                          <a:latin typeface="Arial"/>
                          <a:cs typeface="Arial"/>
                        </a:rPr>
                        <a:t>112**</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431165">
                        <a:lnSpc>
                          <a:spcPts val="2120"/>
                        </a:lnSpc>
                        <a:spcBef>
                          <a:spcPts val="35"/>
                        </a:spcBef>
                      </a:pPr>
                      <a:r>
                        <a:rPr sz="1800" dirty="0">
                          <a:latin typeface="Arial"/>
                          <a:cs typeface="Arial"/>
                        </a:rPr>
                        <a:t>Levee</a:t>
                      </a:r>
                      <a:r>
                        <a:rPr sz="1800" spc="-35" dirty="0">
                          <a:latin typeface="Arial"/>
                          <a:cs typeface="Arial"/>
                        </a:rPr>
                        <a:t> </a:t>
                      </a:r>
                      <a:r>
                        <a:rPr sz="1800" dirty="0">
                          <a:latin typeface="Arial"/>
                          <a:cs typeface="Arial"/>
                        </a:rPr>
                        <a:t>(approx. 1.0</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Rail</a:t>
                      </a:r>
                      <a:r>
                        <a:rPr sz="1800" spc="-25" dirty="0">
                          <a:latin typeface="Arial"/>
                          <a:cs typeface="Arial"/>
                        </a:rPr>
                        <a:t> </a:t>
                      </a:r>
                      <a:r>
                        <a:rPr sz="1800" dirty="0">
                          <a:latin typeface="Arial"/>
                          <a:cs typeface="Arial"/>
                        </a:rPr>
                        <a:t>Road</a:t>
                      </a:r>
                      <a:r>
                        <a:rPr sz="1800" spc="-20" dirty="0">
                          <a:latin typeface="Arial"/>
                          <a:cs typeface="Arial"/>
                        </a:rPr>
                        <a:t> </a:t>
                      </a:r>
                      <a:r>
                        <a:rPr sz="1800" dirty="0">
                          <a:latin typeface="Arial"/>
                          <a:cs typeface="Arial"/>
                        </a:rPr>
                        <a:t>Gate,</a:t>
                      </a:r>
                      <a:r>
                        <a:rPr sz="1800" spc="-25" dirty="0">
                          <a:latin typeface="Arial"/>
                          <a:cs typeface="Arial"/>
                        </a:rPr>
                        <a:t> </a:t>
                      </a:r>
                      <a:r>
                        <a:rPr sz="1800" dirty="0">
                          <a:latin typeface="Arial"/>
                          <a:cs typeface="Arial"/>
                        </a:rPr>
                        <a:t>Floodwall</a:t>
                      </a:r>
                      <a:r>
                        <a:rPr sz="1800" spc="25" dirty="0">
                          <a:latin typeface="Arial"/>
                          <a:cs typeface="Arial"/>
                        </a:rPr>
                        <a:t> </a:t>
                      </a:r>
                      <a:r>
                        <a:rPr sz="1800" spc="-10" dirty="0">
                          <a:latin typeface="Arial"/>
                          <a:cs typeface="Arial"/>
                        </a:rPr>
                        <a:t>(approx. </a:t>
                      </a:r>
                      <a:r>
                        <a:rPr sz="1800" dirty="0">
                          <a:latin typeface="Arial"/>
                          <a:cs typeface="Arial"/>
                        </a:rPr>
                        <a:t>500</a:t>
                      </a:r>
                      <a:r>
                        <a:rPr sz="1800" spc="-5" dirty="0">
                          <a:latin typeface="Arial"/>
                          <a:cs typeface="Arial"/>
                        </a:rPr>
                        <a:t> </a:t>
                      </a:r>
                      <a:r>
                        <a:rPr sz="1800" dirty="0">
                          <a:latin typeface="Arial"/>
                          <a:cs typeface="Arial"/>
                        </a:rPr>
                        <a:t>ft),</a:t>
                      </a:r>
                      <a:r>
                        <a:rPr sz="1800" spc="-35" dirty="0">
                          <a:latin typeface="Arial"/>
                          <a:cs typeface="Arial"/>
                        </a:rPr>
                        <a:t> </a:t>
                      </a:r>
                      <a:r>
                        <a:rPr sz="1800" dirty="0">
                          <a:latin typeface="Arial"/>
                          <a:cs typeface="Arial"/>
                        </a:rPr>
                        <a:t>Utility</a:t>
                      </a:r>
                      <a:r>
                        <a:rPr sz="1800" spc="5" dirty="0">
                          <a:latin typeface="Arial"/>
                          <a:cs typeface="Arial"/>
                        </a:rPr>
                        <a:t> </a:t>
                      </a:r>
                      <a:r>
                        <a:rPr sz="1800" spc="-10" dirty="0">
                          <a:latin typeface="Arial"/>
                          <a:cs typeface="Arial"/>
                        </a:rPr>
                        <a:t>Crossings</a:t>
                      </a:r>
                      <a:endParaRPr sz="180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sz="1800" dirty="0">
                          <a:latin typeface="Arial"/>
                          <a:cs typeface="Arial"/>
                        </a:rPr>
                        <a:t>3Q</a:t>
                      </a:r>
                      <a:r>
                        <a:rPr sz="1800" spc="-5" dirty="0">
                          <a:latin typeface="Arial"/>
                          <a:cs typeface="Arial"/>
                        </a:rPr>
                        <a:t> </a:t>
                      </a:r>
                      <a:r>
                        <a:rPr sz="1800" spc="-20" dirty="0">
                          <a:latin typeface="Arial"/>
                          <a:cs typeface="Arial"/>
                        </a:rPr>
                        <a:t>2023</a:t>
                      </a:r>
                      <a:endParaRPr sz="180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5"/>
                  </a:ext>
                </a:extLst>
              </a:tr>
              <a:tr h="67890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0" dirty="0">
                          <a:latin typeface="Arial"/>
                          <a:cs typeface="Arial"/>
                        </a:rPr>
                        <a:t>113**</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277495">
                        <a:lnSpc>
                          <a:spcPts val="2120"/>
                        </a:lnSpc>
                        <a:spcBef>
                          <a:spcPts val="35"/>
                        </a:spcBef>
                      </a:pPr>
                      <a:r>
                        <a:rPr sz="1800" dirty="0">
                          <a:latin typeface="Arial"/>
                          <a:cs typeface="Arial"/>
                        </a:rPr>
                        <a:t>Levee</a:t>
                      </a:r>
                      <a:r>
                        <a:rPr sz="1800" spc="-35"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0.5</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1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20" dirty="0">
                          <a:latin typeface="Arial"/>
                          <a:cs typeface="Arial"/>
                        </a:rPr>
                        <a:t> </a:t>
                      </a:r>
                      <a:r>
                        <a:rPr sz="1800" dirty="0">
                          <a:latin typeface="Arial"/>
                          <a:cs typeface="Arial"/>
                        </a:rPr>
                        <a:t>ft),</a:t>
                      </a:r>
                      <a:r>
                        <a:rPr sz="1800" spc="-50" dirty="0">
                          <a:latin typeface="Arial"/>
                          <a:cs typeface="Arial"/>
                        </a:rPr>
                        <a:t> </a:t>
                      </a:r>
                      <a:r>
                        <a:rPr sz="1800" dirty="0">
                          <a:latin typeface="Arial"/>
                          <a:cs typeface="Arial"/>
                        </a:rPr>
                        <a:t>Rail</a:t>
                      </a:r>
                      <a:r>
                        <a:rPr sz="1800" spc="-20" dirty="0">
                          <a:latin typeface="Arial"/>
                          <a:cs typeface="Arial"/>
                        </a:rPr>
                        <a:t> Road Gate</a:t>
                      </a:r>
                      <a:endParaRPr sz="180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sz="1800" dirty="0">
                          <a:latin typeface="Arial"/>
                          <a:cs typeface="Arial"/>
                        </a:rPr>
                        <a:t>3Q</a:t>
                      </a:r>
                      <a:r>
                        <a:rPr sz="1800" spc="-5" dirty="0">
                          <a:latin typeface="Arial"/>
                          <a:cs typeface="Arial"/>
                        </a:rPr>
                        <a:t> </a:t>
                      </a:r>
                      <a:r>
                        <a:rPr sz="1800" spc="-20" dirty="0">
                          <a:latin typeface="Arial"/>
                          <a:cs typeface="Arial"/>
                        </a:rPr>
                        <a:t>2023</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ADADA"/>
                    </a:solidFill>
                  </a:tcPr>
                </a:tc>
                <a:extLst>
                  <a:ext uri="{0D108BD9-81ED-4DB2-BD59-A6C34878D82A}">
                    <a16:rowId xmlns:a16="http://schemas.microsoft.com/office/drawing/2014/main" val="10006"/>
                  </a:ext>
                </a:extLst>
              </a:tr>
              <a:tr h="51699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114</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Pump</a:t>
                      </a:r>
                      <a:r>
                        <a:rPr sz="1800" spc="-35" dirty="0">
                          <a:latin typeface="Arial"/>
                          <a:cs typeface="Arial"/>
                        </a:rPr>
                        <a:t> </a:t>
                      </a:r>
                      <a:r>
                        <a:rPr sz="1800" dirty="0">
                          <a:latin typeface="Arial"/>
                          <a:cs typeface="Arial"/>
                        </a:rPr>
                        <a:t>Stations (2</a:t>
                      </a:r>
                      <a:r>
                        <a:rPr sz="1800" spc="-25" dirty="0">
                          <a:latin typeface="Arial"/>
                          <a:cs typeface="Arial"/>
                        </a:rPr>
                        <a:t> </a:t>
                      </a:r>
                      <a:r>
                        <a:rPr sz="1800" dirty="0">
                          <a:latin typeface="Arial"/>
                          <a:cs typeface="Arial"/>
                        </a:rPr>
                        <a:t>–</a:t>
                      </a:r>
                      <a:r>
                        <a:rPr sz="1800" spc="-20" dirty="0">
                          <a:latin typeface="Arial"/>
                          <a:cs typeface="Arial"/>
                        </a:rPr>
                        <a:t> </a:t>
                      </a:r>
                      <a:r>
                        <a:rPr sz="1800" dirty="0">
                          <a:latin typeface="Arial"/>
                          <a:cs typeface="Arial"/>
                        </a:rPr>
                        <a:t>2,000</a:t>
                      </a:r>
                      <a:r>
                        <a:rPr sz="1800" spc="-20" dirty="0">
                          <a:latin typeface="Arial"/>
                          <a:cs typeface="Arial"/>
                        </a:rPr>
                        <a:t> cfs)</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4</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3</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7"/>
                  </a:ext>
                </a:extLst>
              </a:tr>
              <a:tr h="575509">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430"/>
                        </a:spcBef>
                      </a:pPr>
                      <a:r>
                        <a:rPr sz="1800" dirty="0">
                          <a:latin typeface="Arial"/>
                          <a:cs typeface="Arial"/>
                        </a:rPr>
                        <a:t>WSLP</a:t>
                      </a:r>
                      <a:r>
                        <a:rPr sz="1800" spc="-45" dirty="0">
                          <a:latin typeface="Arial"/>
                          <a:cs typeface="Arial"/>
                        </a:rPr>
                        <a:t> </a:t>
                      </a:r>
                      <a:r>
                        <a:rPr sz="1800" spc="-25" dirty="0">
                          <a:latin typeface="Arial"/>
                          <a:cs typeface="Arial"/>
                        </a:rPr>
                        <a:t>114</a:t>
                      </a:r>
                      <a:r>
                        <a:rPr lang="en-US" sz="1800" spc="-25" dirty="0">
                          <a:latin typeface="Arial"/>
                          <a:cs typeface="Arial"/>
                        </a:rPr>
                        <a:t>a</a:t>
                      </a:r>
                      <a:endParaRPr sz="1800" dirty="0">
                        <a:latin typeface="Arial"/>
                        <a:cs typeface="Arial"/>
                      </a:endParaRPr>
                    </a:p>
                  </a:txBody>
                  <a:tcPr marL="0" marR="0" marT="181610" marB="0">
                    <a:lnL w="12700">
                      <a:solidFill>
                        <a:srgbClr val="838479"/>
                      </a:solidFill>
                      <a:prstDash val="soli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345"/>
                        </a:spcBef>
                      </a:pPr>
                      <a:r>
                        <a:rPr sz="1800" dirty="0">
                          <a:latin typeface="Calibri"/>
                          <a:cs typeface="Calibri"/>
                        </a:rPr>
                        <a:t>Hope</a:t>
                      </a:r>
                      <a:r>
                        <a:rPr sz="1800" spc="-40" dirty="0">
                          <a:latin typeface="Calibri"/>
                          <a:cs typeface="Calibri"/>
                        </a:rPr>
                        <a:t> </a:t>
                      </a:r>
                      <a:r>
                        <a:rPr sz="1800" dirty="0">
                          <a:latin typeface="Calibri"/>
                          <a:cs typeface="Calibri"/>
                        </a:rPr>
                        <a:t>and</a:t>
                      </a:r>
                      <a:r>
                        <a:rPr sz="1800" spc="-35" dirty="0">
                          <a:latin typeface="Calibri"/>
                          <a:cs typeface="Calibri"/>
                        </a:rPr>
                        <a:t> </a:t>
                      </a:r>
                      <a:r>
                        <a:rPr sz="1800" dirty="0">
                          <a:latin typeface="Calibri"/>
                          <a:cs typeface="Calibri"/>
                        </a:rPr>
                        <a:t>Prescott</a:t>
                      </a:r>
                      <a:r>
                        <a:rPr sz="1800" spc="-45" dirty="0">
                          <a:latin typeface="Calibri"/>
                          <a:cs typeface="Calibri"/>
                        </a:rPr>
                        <a:t> </a:t>
                      </a:r>
                      <a:r>
                        <a:rPr sz="1800" dirty="0">
                          <a:latin typeface="Calibri"/>
                          <a:cs typeface="Calibri"/>
                        </a:rPr>
                        <a:t>Drainage</a:t>
                      </a:r>
                      <a:r>
                        <a:rPr sz="1800" spc="-25" dirty="0">
                          <a:latin typeface="Calibri"/>
                          <a:cs typeface="Calibri"/>
                        </a:rPr>
                        <a:t> </a:t>
                      </a:r>
                      <a:r>
                        <a:rPr sz="1800" spc="-10" dirty="0">
                          <a:latin typeface="Calibri"/>
                          <a:cs typeface="Calibri"/>
                        </a:rPr>
                        <a:t>Structures</a:t>
                      </a:r>
                      <a:endParaRPr sz="1800" dirty="0">
                        <a:latin typeface="Calibri"/>
                        <a:cs typeface="Calibri"/>
                      </a:endParaRPr>
                    </a:p>
                  </a:txBody>
                  <a:tcPr marL="0" marR="0" marT="17081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370"/>
                        </a:spcBef>
                      </a:pPr>
                      <a:r>
                        <a:rPr lang="en-US" sz="1800" dirty="0">
                          <a:latin typeface="Arial"/>
                          <a:cs typeface="Arial"/>
                        </a:rPr>
                        <a:t>2</a:t>
                      </a:r>
                      <a:r>
                        <a:rPr sz="1800" dirty="0">
                          <a:latin typeface="Arial"/>
                          <a:cs typeface="Arial"/>
                        </a:rPr>
                        <a:t>Q</a:t>
                      </a:r>
                      <a:r>
                        <a:rPr sz="1800" spc="-5" dirty="0">
                          <a:latin typeface="Arial"/>
                          <a:cs typeface="Arial"/>
                        </a:rPr>
                        <a:t> </a:t>
                      </a:r>
                      <a:r>
                        <a:rPr sz="1800" spc="-20" dirty="0">
                          <a:latin typeface="Arial"/>
                          <a:cs typeface="Arial"/>
                        </a:rPr>
                        <a:t>2023</a:t>
                      </a:r>
                      <a:endParaRPr sz="1800" dirty="0">
                        <a:latin typeface="Arial"/>
                        <a:cs typeface="Arial"/>
                      </a:endParaRPr>
                    </a:p>
                  </a:txBody>
                  <a:tcPr marL="0" marR="0" marT="173990" marB="0">
                    <a:lnL w="12700" cap="flat" cmpd="sng" algn="ctr">
                      <a:solidFill>
                        <a:srgbClr val="838479"/>
                      </a:solidFill>
                      <a:prstDash val="solid"/>
                      <a:round/>
                      <a:headEnd type="none" w="med" len="med"/>
                      <a:tailEnd type="none" w="med" len="me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728884917"/>
                  </a:ext>
                </a:extLst>
              </a:tr>
            </a:tbl>
          </a:graphicData>
        </a:graphic>
      </p:graphicFrame>
    </p:spTree>
    <p:extLst>
      <p:ext uri="{BB962C8B-B14F-4D97-AF65-F5344CB8AC3E}">
        <p14:creationId xmlns:p14="http://schemas.microsoft.com/office/powerpoint/2010/main" val="343733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FF911E2-8DEF-2545-EAB8-127B7E7AF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247" y="176179"/>
            <a:ext cx="9144000" cy="5916706"/>
          </a:xfrm>
          <a:prstGeom prst="rect">
            <a:avLst/>
          </a:prstGeom>
        </p:spPr>
      </p:pic>
    </p:spTree>
    <p:extLst>
      <p:ext uri="{BB962C8B-B14F-4D97-AF65-F5344CB8AC3E}">
        <p14:creationId xmlns:p14="http://schemas.microsoft.com/office/powerpoint/2010/main" val="313074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35F4012-1E98-2CA7-3171-99979E4E6C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9247" y="176179"/>
            <a:ext cx="9144000" cy="5916706"/>
          </a:xfrm>
          <a:prstGeom prst="rect">
            <a:avLst/>
          </a:prstGeom>
        </p:spPr>
      </p:pic>
    </p:spTree>
    <p:extLst>
      <p:ext uri="{BB962C8B-B14F-4D97-AF65-F5344CB8AC3E}">
        <p14:creationId xmlns:p14="http://schemas.microsoft.com/office/powerpoint/2010/main" val="38505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352E90-E491-0CAC-09FF-29064BBEA405}"/>
              </a:ext>
            </a:extLst>
          </p:cNvPr>
          <p:cNvSpPr txBox="1"/>
          <p:nvPr/>
        </p:nvSpPr>
        <p:spPr>
          <a:xfrm>
            <a:off x="3173278" y="1391612"/>
            <a:ext cx="6098582" cy="646331"/>
          </a:xfrm>
          <a:prstGeom prst="rect">
            <a:avLst/>
          </a:prstGeom>
          <a:noFill/>
        </p:spPr>
        <p:txBody>
          <a:bodyPr wrap="square">
            <a:spAutoFit/>
          </a:bodyPr>
          <a:lstStyle/>
          <a:p>
            <a:pPr algn="ctr"/>
            <a:r>
              <a:rPr kumimoji="0" lang="en-US" sz="3600" b="1" i="0" u="none" strike="noStrike" kern="0" cap="none" spc="0" normalizeH="0" baseline="0" noProof="0" dirty="0">
                <a:ln>
                  <a:noFill/>
                </a:ln>
                <a:solidFill>
                  <a:schemeClr val="tx2"/>
                </a:solidFill>
                <a:effectLst>
                  <a:outerShdw blurRad="38100" dist="38100" dir="2700000" algn="tl">
                    <a:srgbClr val="C0C0C0"/>
                  </a:outerShdw>
                </a:effectLst>
                <a:uLnTx/>
                <a:uFillTx/>
                <a:latin typeface="Arial"/>
                <a:ea typeface="+mj-ea"/>
                <a:cs typeface="+mj-cs"/>
              </a:rPr>
              <a:t>Questions</a:t>
            </a:r>
            <a:endParaRPr lang="en-US" dirty="0">
              <a:solidFill>
                <a:schemeClr val="tx2"/>
              </a:solidFill>
            </a:endParaRPr>
          </a:p>
        </p:txBody>
      </p:sp>
      <p:sp>
        <p:nvSpPr>
          <p:cNvPr id="2" name="TextBox 1">
            <a:extLst>
              <a:ext uri="{FF2B5EF4-FFF2-40B4-BE49-F238E27FC236}">
                <a16:creationId xmlns:a16="http://schemas.microsoft.com/office/drawing/2014/main" id="{C9341384-C057-FBF3-E98B-B737B9A6CABF}"/>
              </a:ext>
            </a:extLst>
          </p:cNvPr>
          <p:cNvSpPr txBox="1"/>
          <p:nvPr/>
        </p:nvSpPr>
        <p:spPr>
          <a:xfrm>
            <a:off x="2287678" y="3651486"/>
            <a:ext cx="7869781" cy="646331"/>
          </a:xfrm>
          <a:prstGeom prst="rect">
            <a:avLst/>
          </a:prstGeom>
          <a:noFill/>
        </p:spPr>
        <p:txBody>
          <a:bodyPr wrap="square">
            <a:spAutoFit/>
          </a:bodyPr>
          <a:lstStyle/>
          <a:p>
            <a:pPr algn="ctr"/>
            <a:r>
              <a:rPr kumimoji="0" lang="en-US" sz="3600" b="1" i="0" u="none" strike="noStrike" kern="0" cap="none" spc="0" normalizeH="0" baseline="0" noProof="0" dirty="0">
                <a:ln>
                  <a:noFill/>
                </a:ln>
                <a:solidFill>
                  <a:schemeClr val="tx2"/>
                </a:solidFill>
                <a:effectLst>
                  <a:outerShdw blurRad="38100" dist="38100" dir="2700000" algn="tl">
                    <a:srgbClr val="C0C0C0"/>
                  </a:outerShdw>
                </a:effectLst>
                <a:uLnTx/>
                <a:uFillTx/>
                <a:latin typeface="Arial"/>
                <a:ea typeface="+mj-ea"/>
                <a:cs typeface="+mj-cs"/>
              </a:rPr>
              <a:t>Patrick.Baudoin@usace.army.mil</a:t>
            </a:r>
            <a:endParaRPr lang="en-US" dirty="0">
              <a:solidFill>
                <a:schemeClr val="tx2"/>
              </a:solidFill>
            </a:endParaRPr>
          </a:p>
        </p:txBody>
      </p:sp>
    </p:spTree>
    <p:extLst>
      <p:ext uri="{BB962C8B-B14F-4D97-AF65-F5344CB8AC3E}">
        <p14:creationId xmlns:p14="http://schemas.microsoft.com/office/powerpoint/2010/main" val="228781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5"/>
            <a:ext cx="11658600" cy="3813496"/>
          </a:xfrm>
        </p:spPr>
        <p:txBody>
          <a:bodyPr/>
          <a:lstStyle/>
          <a:p>
            <a:pPr marL="342900" indent="-342900">
              <a:buFont typeface="Arial" panose="020B0604020202020204" pitchFamily="34" charset="0"/>
              <a:buChar char="•"/>
            </a:pPr>
            <a:r>
              <a:rPr lang="en-US" sz="2800" dirty="0"/>
              <a:t>Disaster Relief Supplemental Appropriations Act, 2022 funding</a:t>
            </a:r>
          </a:p>
          <a:p>
            <a:pPr marL="342900" indent="-342900">
              <a:buFont typeface="Arial" panose="020B0604020202020204" pitchFamily="34" charset="0"/>
              <a:buChar char="•"/>
            </a:pPr>
            <a:r>
              <a:rPr lang="en-US" sz="2800" dirty="0"/>
              <a:t>Design Status</a:t>
            </a:r>
          </a:p>
          <a:p>
            <a:pPr marL="342900" indent="-342900">
              <a:buFont typeface="Arial" panose="020B0604020202020204" pitchFamily="34" charset="0"/>
              <a:buChar char="•"/>
            </a:pPr>
            <a:r>
              <a:rPr lang="en-US" sz="2800" dirty="0"/>
              <a:t>Construction Status/Schedule</a:t>
            </a: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Agenda</a:t>
            </a:r>
            <a:endParaRPr lang="en-US" sz="2000" dirty="0"/>
          </a:p>
        </p:txBody>
      </p:sp>
      <p:sp>
        <p:nvSpPr>
          <p:cNvPr id="3" name="TextBox 2">
            <a:extLst>
              <a:ext uri="{FF2B5EF4-FFF2-40B4-BE49-F238E27FC236}">
                <a16:creationId xmlns:a16="http://schemas.microsoft.com/office/drawing/2014/main" id="{3230B866-654C-9170-99EA-D71E3A11BD33}"/>
              </a:ext>
            </a:extLst>
          </p:cNvPr>
          <p:cNvSpPr txBox="1"/>
          <p:nvPr/>
        </p:nvSpPr>
        <p:spPr>
          <a:xfrm>
            <a:off x="1" y="5744260"/>
            <a:ext cx="11991974" cy="369332"/>
          </a:xfrm>
          <a:prstGeom prst="rect">
            <a:avLst/>
          </a:prstGeom>
          <a:noFill/>
        </p:spPr>
        <p:txBody>
          <a:bodyPr wrap="square">
            <a:spAutoFit/>
          </a:bodyPr>
          <a:lstStyle/>
          <a:p>
            <a:pPr algn="ctr"/>
            <a:r>
              <a:rPr lang="en-US" dirty="0">
                <a:hlinkClick r:id="rId2"/>
              </a:rPr>
              <a:t>https://www.mvn.usace.army.mil/About/Projects/West-Shore-Lake-Pontchartrain/</a:t>
            </a:r>
            <a:endParaRPr lang="en-US" dirty="0"/>
          </a:p>
        </p:txBody>
      </p:sp>
    </p:spTree>
    <p:extLst>
      <p:ext uri="{BB962C8B-B14F-4D97-AF65-F5344CB8AC3E}">
        <p14:creationId xmlns:p14="http://schemas.microsoft.com/office/powerpoint/2010/main" val="311853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p:txBody>
          <a:bodyPr/>
          <a:lstStyle/>
          <a:p>
            <a:pPr algn="ctr"/>
            <a:r>
              <a:rPr lang="en-US" dirty="0"/>
              <a:t>Disaster Supplemental Funds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pPr marL="342900" indent="-342900">
              <a:buFont typeface="Arial" panose="020B0604020202020204" pitchFamily="34" charset="0"/>
              <a:buChar char="•"/>
            </a:pPr>
            <a:r>
              <a:rPr lang="en-US" sz="2800" dirty="0"/>
              <a:t>$3M provided for a WSLP Reevaluation Report (GRR) focused on resiliency</a:t>
            </a:r>
          </a:p>
          <a:p>
            <a:pPr marL="342900" indent="-342900">
              <a:buFont typeface="Arial" panose="020B0604020202020204" pitchFamily="34" charset="0"/>
              <a:buChar char="•"/>
            </a:pPr>
            <a:r>
              <a:rPr lang="en-US" sz="2800" dirty="0"/>
              <a:t>Considering opportunities for resiliency for entire project</a:t>
            </a:r>
          </a:p>
          <a:p>
            <a:pPr marL="342900" indent="-342900">
              <a:buFont typeface="Arial" panose="020B0604020202020204" pitchFamily="34" charset="0"/>
              <a:buChar char="•"/>
            </a:pPr>
            <a:r>
              <a:rPr lang="en-US" sz="2800" dirty="0"/>
              <a:t>Feasibility Cost Share Agreement (FCSA) executed 27 Feb 23</a:t>
            </a:r>
          </a:p>
          <a:p>
            <a:pPr marL="342900" indent="-342900">
              <a:buFont typeface="Arial" panose="020B0604020202020204" pitchFamily="34" charset="0"/>
              <a:buChar char="•"/>
            </a:pPr>
            <a:r>
              <a:rPr lang="en-US" sz="2800" dirty="0"/>
              <a:t>Pending completion of a report that finds a recommended plan that is economically justified and environmentally acceptable up to $450M in additional construction funds have been set aside for use</a:t>
            </a:r>
          </a:p>
          <a:p>
            <a:pPr marL="342900" indent="-342900">
              <a:buFont typeface="Arial" panose="020B0604020202020204" pitchFamily="34" charset="0"/>
              <a:buChar char="•"/>
            </a:pPr>
            <a:r>
              <a:rPr lang="en-US" sz="2800" dirty="0"/>
              <a:t>Potential to look at additional alternatives in St. James Parish that are economically justified</a:t>
            </a:r>
          </a:p>
          <a:p>
            <a:pPr marL="342900" indent="-342900">
              <a:buFont typeface="Arial" panose="020B0604020202020204" pitchFamily="34" charset="0"/>
              <a:buChar char="•"/>
            </a:pPr>
            <a:r>
              <a:rPr lang="en-US" sz="2800" b="1" u="sng" dirty="0"/>
              <a:t>WSLP Resiliency Charrette occurred 26 April 23</a:t>
            </a:r>
          </a:p>
        </p:txBody>
      </p:sp>
    </p:spTree>
    <p:extLst>
      <p:ext uri="{BB962C8B-B14F-4D97-AF65-F5344CB8AC3E}">
        <p14:creationId xmlns:p14="http://schemas.microsoft.com/office/powerpoint/2010/main" val="363236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Tentative Resiliency Study Schedule</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table">
            <a:extLst>
              <a:ext uri="{FF2B5EF4-FFF2-40B4-BE49-F238E27FC236}">
                <a16:creationId xmlns:a16="http://schemas.microsoft.com/office/drawing/2014/main" id="{3876551E-A398-9762-862A-E2C0CE15A68B}"/>
              </a:ext>
            </a:extLst>
          </p:cNvPr>
          <p:cNvPicPr>
            <a:picLocks noChangeAspect="1"/>
          </p:cNvPicPr>
          <p:nvPr/>
        </p:nvPicPr>
        <p:blipFill>
          <a:blip r:embed="rId2"/>
          <a:stretch>
            <a:fillRect/>
          </a:stretch>
        </p:blipFill>
        <p:spPr>
          <a:xfrm>
            <a:off x="327343" y="1647730"/>
            <a:ext cx="11398895" cy="3637192"/>
          </a:xfrm>
          <a:prstGeom prst="rect">
            <a:avLst/>
          </a:prstGeom>
        </p:spPr>
      </p:pic>
    </p:spTree>
    <p:extLst>
      <p:ext uri="{BB962C8B-B14F-4D97-AF65-F5344CB8AC3E}">
        <p14:creationId xmlns:p14="http://schemas.microsoft.com/office/powerpoint/2010/main" val="459703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D4076F-F9C4-29A9-CA12-5B1FA26F1535}"/>
              </a:ext>
            </a:extLst>
          </p:cNvPr>
          <p:cNvSpPr>
            <a:spLocks noGrp="1"/>
          </p:cNvSpPr>
          <p:nvPr>
            <p:ph sz="quarter" idx="10"/>
          </p:nvPr>
        </p:nvSpPr>
        <p:spPr>
          <a:xfrm>
            <a:off x="266700" y="1350628"/>
            <a:ext cx="11658600" cy="5278772"/>
          </a:xfrm>
        </p:spPr>
        <p:txBody>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WSLP-106 I-10 Westernmost Crossing was </a:t>
            </a:r>
            <a:r>
              <a:rPr kumimoji="0" lang="en-US" sz="2400" b="1" i="0" u="sng" strike="noStrike" kern="0" cap="none" spc="0" normalizeH="0" baseline="0" noProof="0" dirty="0">
                <a:ln>
                  <a:noFill/>
                </a:ln>
                <a:solidFill>
                  <a:srgbClr val="000000"/>
                </a:solidFill>
                <a:effectLst/>
                <a:uLnTx/>
                <a:uFillTx/>
                <a:latin typeface="Arial"/>
                <a:ea typeface="+mn-ea"/>
                <a:cs typeface="+mn-cs"/>
              </a:rPr>
              <a:t>advertised on 16 May 23</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WSLP-102 I-10 Easternmost Crossing P&amp;S advertisement scheduled in mid-June</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WSLP-108 Levee and Mississippi Bayou Drainage Structures advertisement scheduled in </a:t>
            </a:r>
            <a:r>
              <a:rPr lang="en-US" sz="2400" kern="0" dirty="0">
                <a:solidFill>
                  <a:srgbClr val="000000"/>
                </a:solidFill>
                <a:latin typeface="Arial"/>
                <a:ea typeface="+mn-ea"/>
                <a:cs typeface="+mn-cs"/>
              </a:rPr>
              <a:t>m</a:t>
            </a:r>
            <a:r>
              <a:rPr kumimoji="0" lang="en-US" sz="2400" b="0" i="0" u="none" strike="noStrike" kern="0" cap="none" spc="0" normalizeH="0" baseline="0" noProof="0" dirty="0">
                <a:ln>
                  <a:noFill/>
                </a:ln>
                <a:solidFill>
                  <a:srgbClr val="000000"/>
                </a:solidFill>
                <a:effectLst/>
                <a:uLnTx/>
                <a:uFillTx/>
                <a:latin typeface="Arial"/>
                <a:ea typeface="+mn-ea"/>
                <a:cs typeface="+mn-cs"/>
              </a:rPr>
              <a:t>id-July</a:t>
            </a:r>
          </a:p>
          <a:p>
            <a:pPr marL="569913" lvl="1" indent="-342900">
              <a:spcBef>
                <a:spcPct val="20000"/>
              </a:spcBef>
              <a:buFont typeface="Wingdings" pitchFamily="2" charset="2"/>
              <a:buChar char="§"/>
              <a:defRPr/>
            </a:pPr>
            <a:r>
              <a:rPr kumimoji="0" lang="en-US" sz="1800" b="0" i="0" u="none" strike="noStrike" kern="0" cap="none" spc="0" normalizeH="0" baseline="0" noProof="0" dirty="0">
                <a:ln>
                  <a:noFill/>
                </a:ln>
                <a:solidFill>
                  <a:srgbClr val="000000"/>
                </a:solidFill>
                <a:effectLst/>
                <a:uLnTx/>
                <a:uFillTx/>
                <a:latin typeface="Arial"/>
              </a:rPr>
              <a:t>Port of South Louisiana Airport Runway Extension Additional Work Approval Package has been completed, and USACE has received initial funding from CPRA/PLD/Port of South Louisiana and initiated design and environmental compliance efforts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USACE has completed surveys and borings in St. James Parish and is conducting </a:t>
            </a:r>
            <a:r>
              <a:rPr kumimoji="0" lang="en-US" sz="2400" b="1" i="0" u="sng" strike="noStrike" kern="0" cap="none" spc="0" normalizeH="0" baseline="0" noProof="0" dirty="0">
                <a:ln>
                  <a:noFill/>
                </a:ln>
                <a:solidFill>
                  <a:srgbClr val="000000"/>
                </a:solidFill>
                <a:effectLst/>
                <a:uLnTx/>
                <a:uFillTx/>
                <a:latin typeface="Arial"/>
                <a:ea typeface="+mn-ea"/>
                <a:cs typeface="+mn-cs"/>
              </a:rPr>
              <a:t>geotechnical analysis/design</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Environmental Assessment expected to be released for public review on 2 June for a 30-day review.</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Meeting between Colonel Jones and President </a:t>
            </a:r>
            <a:r>
              <a:rPr kumimoji="0" lang="en-US" sz="2400" b="0" i="0" u="none" strike="noStrike" kern="0" cap="none" spc="0" normalizeH="0" baseline="0" noProof="0" dirty="0" err="1">
                <a:ln>
                  <a:noFill/>
                </a:ln>
                <a:solidFill>
                  <a:srgbClr val="000000"/>
                </a:solidFill>
                <a:effectLst/>
                <a:uLnTx/>
                <a:uFillTx/>
                <a:latin typeface="Arial"/>
                <a:ea typeface="+mn-ea"/>
                <a:cs typeface="+mn-cs"/>
              </a:rPr>
              <a:t>Hotard</a:t>
            </a:r>
            <a:r>
              <a:rPr kumimoji="0" lang="en-US" sz="2400" b="0" i="0" u="none" strike="noStrike" kern="0" cap="none" spc="0" normalizeH="0" baseline="0" noProof="0" dirty="0">
                <a:ln>
                  <a:noFill/>
                </a:ln>
                <a:solidFill>
                  <a:srgbClr val="000000"/>
                </a:solidFill>
                <a:effectLst/>
                <a:uLnTx/>
                <a:uFillTx/>
                <a:latin typeface="Arial"/>
                <a:ea typeface="+mn-ea"/>
                <a:cs typeface="+mn-cs"/>
              </a:rPr>
              <a:t> on drainage modelling occurred 12 April 23; </a:t>
            </a:r>
            <a:r>
              <a:rPr kumimoji="0" lang="en-US" sz="2400" b="1" i="0" u="sng" strike="noStrike" kern="0" cap="none" spc="0" normalizeH="0" baseline="0" noProof="0" dirty="0">
                <a:ln>
                  <a:noFill/>
                </a:ln>
                <a:solidFill>
                  <a:srgbClr val="000000"/>
                </a:solidFill>
                <a:effectLst/>
                <a:uLnTx/>
                <a:uFillTx/>
                <a:latin typeface="Arial"/>
                <a:ea typeface="+mn-ea"/>
                <a:cs typeface="+mn-cs"/>
              </a:rPr>
              <a:t>follow on meeting planned early/mid-June</a:t>
            </a:r>
            <a:r>
              <a:rPr kumimoji="0" lang="en-US" sz="2400" b="0" i="0" u="none" strike="noStrike" kern="0" cap="none" spc="0" normalizeH="0" baseline="0" noProof="0" dirty="0">
                <a:ln>
                  <a:noFill/>
                </a:ln>
                <a:solidFill>
                  <a:srgbClr val="000000"/>
                </a:solidFill>
                <a:effectLst/>
                <a:uLnTx/>
                <a:uFillTx/>
                <a:latin typeface="Arial"/>
                <a:ea typeface="+mn-ea"/>
                <a:cs typeface="+mn-cs"/>
              </a:rPr>
              <a:t>.</a:t>
            </a:r>
          </a:p>
          <a:p>
            <a:endParaRPr lang="en-US" dirty="0"/>
          </a:p>
          <a:p>
            <a:br>
              <a:rPr lang="en-US" dirty="0"/>
            </a:br>
            <a:endParaRPr lang="en-US" dirty="0"/>
          </a:p>
        </p:txBody>
      </p:sp>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a:xfrm>
            <a:off x="2348917" y="128981"/>
            <a:ext cx="9576382" cy="832920"/>
          </a:xfrm>
        </p:spPr>
        <p:txBody>
          <a:bodyPr/>
          <a:lstStyle/>
          <a:p>
            <a:pPr algn="ctr"/>
            <a:r>
              <a:rPr lang="en-US" dirty="0"/>
              <a:t>Pre-Award Status Updates</a:t>
            </a:r>
          </a:p>
        </p:txBody>
      </p:sp>
    </p:spTree>
    <p:extLst>
      <p:ext uri="{BB962C8B-B14F-4D97-AF65-F5344CB8AC3E}">
        <p14:creationId xmlns:p14="http://schemas.microsoft.com/office/powerpoint/2010/main" val="5094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Construction Status</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190499" y="961901"/>
            <a:ext cx="11630025" cy="555844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WSLP-110 contract was awarded on 21 Dec 22</a:t>
            </a:r>
          </a:p>
          <a:p>
            <a:pPr marL="742950" marR="0" lvl="1"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Clearing and grubbing/burning still underway</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WSLP-107 contract was awarded on 15 Mar 23</a:t>
            </a:r>
          </a:p>
          <a:p>
            <a:pPr marL="742950" marR="0" lvl="1"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Culvert pipe to be delivered this week; to start clearing and grubbing soon</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WSLP-101a contract was </a:t>
            </a:r>
            <a:r>
              <a:rPr kumimoji="0" lang="en-US" sz="2400" b="1" i="0" u="sng" strike="noStrike" kern="0" cap="none" spc="0" normalizeH="0" baseline="0" noProof="0" dirty="0">
                <a:ln>
                  <a:noFill/>
                </a:ln>
                <a:solidFill>
                  <a:srgbClr val="000000"/>
                </a:solidFill>
                <a:effectLst/>
                <a:uLnTx/>
                <a:uFillTx/>
                <a:latin typeface="Arial"/>
                <a:ea typeface="+mn-ea"/>
                <a:cs typeface="+mn-cs"/>
              </a:rPr>
              <a:t>awarded on 28 April 23</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1" i="0" u="sng" strike="noStrike" kern="0" cap="none" spc="0" normalizeH="0" baseline="0" noProof="0" dirty="0">
                <a:ln>
                  <a:noFill/>
                </a:ln>
                <a:solidFill>
                  <a:srgbClr val="000000"/>
                </a:solidFill>
                <a:effectLst/>
                <a:uLnTx/>
                <a:uFillTx/>
                <a:latin typeface="Arial"/>
              </a:rPr>
              <a:t>Anticipated Preconstruction Meeting – 31 May 23</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1" i="0" u="sng" strike="noStrike" kern="0" cap="none" spc="0" normalizeH="0" baseline="0" noProof="0" dirty="0">
                <a:ln>
                  <a:noFill/>
                </a:ln>
                <a:solidFill>
                  <a:srgbClr val="000000"/>
                </a:solidFill>
                <a:effectLst/>
                <a:uLnTx/>
                <a:uFillTx/>
                <a:latin typeface="Arial"/>
              </a:rPr>
              <a:t>Anticipated Mobilization – 26 June 23</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Stockpile Contracts</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Clay 1 – 350k/1000k cubic yards (</a:t>
            </a:r>
            <a:r>
              <a:rPr kumimoji="0" lang="en-US" sz="1800" b="1" i="0" u="sng" strike="noStrike" kern="0" cap="none" spc="0" normalizeH="0" baseline="0" noProof="0" dirty="0">
                <a:ln>
                  <a:noFill/>
                </a:ln>
                <a:solidFill>
                  <a:srgbClr val="000000"/>
                </a:solidFill>
                <a:effectLst/>
                <a:uLnTx/>
                <a:uFillTx/>
                <a:latin typeface="Arial"/>
              </a:rPr>
              <a:t>Averaging 2000 cy/day</a:t>
            </a:r>
            <a:r>
              <a:rPr kumimoji="0" lang="en-US" sz="1800" b="0" i="0" u="none" strike="noStrike" kern="0" cap="none" spc="0" normalizeH="0" baseline="0" noProof="0" dirty="0">
                <a:ln>
                  <a:noFill/>
                </a:ln>
                <a:solidFill>
                  <a:srgbClr val="000000"/>
                </a:solidFill>
                <a:effectLst/>
                <a:uLnTx/>
                <a:uFillTx/>
                <a:latin typeface="Arial"/>
              </a:rPr>
              <a:t>)</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Clay 2 – 500k/500k cubic yards – Completed</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Sand – 600k/600k cubic yards – Completed</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1" i="0" u="sng" strike="noStrike" kern="0" cap="none" spc="0" normalizeH="0" baseline="0" noProof="0" dirty="0">
                <a:ln>
                  <a:noFill/>
                </a:ln>
                <a:solidFill>
                  <a:srgbClr val="000000"/>
                </a:solidFill>
                <a:effectLst/>
                <a:uLnTx/>
                <a:uFillTx/>
                <a:latin typeface="Arial"/>
                <a:ea typeface="+mn-ea"/>
                <a:cs typeface="+mn-cs"/>
              </a:rPr>
              <a:t>Pile Load Test Contract</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Prescott Site:  All test piles have been driven</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1" i="0" u="sng" strike="noStrike" kern="0" cap="none" spc="0" normalizeH="0" baseline="0" noProof="0" dirty="0">
                <a:ln>
                  <a:noFill/>
                </a:ln>
                <a:solidFill>
                  <a:srgbClr val="000000"/>
                </a:solidFill>
                <a:effectLst/>
                <a:uLnTx/>
                <a:uFillTx/>
                <a:latin typeface="Arial"/>
              </a:rPr>
              <a:t>I-55 Site:  Pile driving underway</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1" i="0" u="sng" strike="noStrike" kern="0" cap="none" spc="0" normalizeH="0" baseline="0" noProof="0" dirty="0">
                <a:ln>
                  <a:noFill/>
                </a:ln>
                <a:solidFill>
                  <a:srgbClr val="000000"/>
                </a:solidFill>
                <a:effectLst/>
                <a:uLnTx/>
                <a:uFillTx/>
                <a:latin typeface="Arial"/>
              </a:rPr>
              <a:t>Reserve Relief Site:  Piles have been delivered and are being spliced.</a:t>
            </a:r>
          </a:p>
        </p:txBody>
      </p:sp>
    </p:spTree>
    <p:extLst>
      <p:ext uri="{BB962C8B-B14F-4D97-AF65-F5344CB8AC3E}">
        <p14:creationId xmlns:p14="http://schemas.microsoft.com/office/powerpoint/2010/main" val="332929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Construction Status: Completed</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522515" y="1272144"/>
            <a:ext cx="11669486" cy="1138773"/>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WSLP-101 Test Section Contract – Completed June 2022</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Sand Placement 1 and 2 – Completed in December 22/January 2023</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Access Road Contract – Substantially Completed early March 2023</a:t>
            </a:r>
          </a:p>
        </p:txBody>
      </p:sp>
    </p:spTree>
    <p:extLst>
      <p:ext uri="{BB962C8B-B14F-4D97-AF65-F5344CB8AC3E}">
        <p14:creationId xmlns:p14="http://schemas.microsoft.com/office/powerpoint/2010/main" val="776093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pic>
        <p:nvPicPr>
          <p:cNvPr id="9" name="Picture 8" descr="A picture containing grass, train, outdoor, track&#10;&#10;Description automatically generated">
            <a:extLst>
              <a:ext uri="{FF2B5EF4-FFF2-40B4-BE49-F238E27FC236}">
                <a16:creationId xmlns:a16="http://schemas.microsoft.com/office/drawing/2014/main" id="{79B81616-3A25-65FA-4CFD-D6C70A1677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2116" y="1196895"/>
            <a:ext cx="3584204" cy="2233754"/>
          </a:xfrm>
          <a:prstGeom prst="rect">
            <a:avLst/>
          </a:prstGeom>
        </p:spPr>
      </p:pic>
      <p:sp>
        <p:nvSpPr>
          <p:cNvPr id="11" name="TextBox 10">
            <a:extLst>
              <a:ext uri="{FF2B5EF4-FFF2-40B4-BE49-F238E27FC236}">
                <a16:creationId xmlns:a16="http://schemas.microsoft.com/office/drawing/2014/main" id="{D8B7F007-E21C-5C7D-3C1E-D9629DD5BA56}"/>
              </a:ext>
            </a:extLst>
          </p:cNvPr>
          <p:cNvSpPr txBox="1"/>
          <p:nvPr/>
        </p:nvSpPr>
        <p:spPr>
          <a:xfrm>
            <a:off x="2343294" y="3012763"/>
            <a:ext cx="34830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Previously cleared levee alignment</a:t>
            </a:r>
          </a:p>
        </p:txBody>
      </p:sp>
      <p:pic>
        <p:nvPicPr>
          <p:cNvPr id="12" name="Picture 11" descr="A picture containing outdoor, ground, board, nature&#10;&#10;Description automatically generated">
            <a:extLst>
              <a:ext uri="{FF2B5EF4-FFF2-40B4-BE49-F238E27FC236}">
                <a16:creationId xmlns:a16="http://schemas.microsoft.com/office/drawing/2014/main" id="{9DB48D59-60BA-E3AD-54FA-B6A9F68EE1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3104" y="1118324"/>
            <a:ext cx="3343712" cy="2232105"/>
          </a:xfrm>
          <a:prstGeom prst="rect">
            <a:avLst/>
          </a:prstGeom>
        </p:spPr>
      </p:pic>
      <p:pic>
        <p:nvPicPr>
          <p:cNvPr id="13" name="Picture 12" descr="A picture containing grass, nature&#10;&#10;Description automatically generated">
            <a:extLst>
              <a:ext uri="{FF2B5EF4-FFF2-40B4-BE49-F238E27FC236}">
                <a16:creationId xmlns:a16="http://schemas.microsoft.com/office/drawing/2014/main" id="{6B1AD378-4CA7-85E2-DA76-179655E9D3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2116" y="3709471"/>
            <a:ext cx="3584204" cy="2234403"/>
          </a:xfrm>
          <a:prstGeom prst="rect">
            <a:avLst/>
          </a:prstGeom>
        </p:spPr>
      </p:pic>
      <p:sp>
        <p:nvSpPr>
          <p:cNvPr id="15" name="TextBox 14">
            <a:extLst>
              <a:ext uri="{FF2B5EF4-FFF2-40B4-BE49-F238E27FC236}">
                <a16:creationId xmlns:a16="http://schemas.microsoft.com/office/drawing/2014/main" id="{72D942D2-BAF1-935C-B111-57EB7252E734}"/>
              </a:ext>
            </a:extLst>
          </p:cNvPr>
          <p:cNvSpPr txBox="1"/>
          <p:nvPr/>
        </p:nvSpPr>
        <p:spPr>
          <a:xfrm>
            <a:off x="6633104" y="2956862"/>
            <a:ext cx="3343712" cy="338554"/>
          </a:xfrm>
          <a:prstGeom prst="rect">
            <a:avLst/>
          </a:prstGeom>
          <a:noFill/>
        </p:spPr>
        <p:txBody>
          <a:bodyPr wrap="square">
            <a:spAutoFit/>
          </a:bodyPr>
          <a:lstStyle/>
          <a:p>
            <a:r>
              <a:rPr lang="en-US" sz="1600" dirty="0">
                <a:solidFill>
                  <a:schemeClr val="tx2"/>
                </a:solidFill>
              </a:rPr>
              <a:t>Clay Stockpile 1 on access Road J</a:t>
            </a:r>
          </a:p>
        </p:txBody>
      </p:sp>
      <p:sp>
        <p:nvSpPr>
          <p:cNvPr id="17" name="TextBox 16">
            <a:extLst>
              <a:ext uri="{FF2B5EF4-FFF2-40B4-BE49-F238E27FC236}">
                <a16:creationId xmlns:a16="http://schemas.microsoft.com/office/drawing/2014/main" id="{6423D96E-F0CC-6E52-46BF-FA41F3FAE963}"/>
              </a:ext>
            </a:extLst>
          </p:cNvPr>
          <p:cNvSpPr txBox="1"/>
          <p:nvPr/>
        </p:nvSpPr>
        <p:spPr>
          <a:xfrm>
            <a:off x="2242116" y="5356801"/>
            <a:ext cx="3584204" cy="584775"/>
          </a:xfrm>
          <a:prstGeom prst="rect">
            <a:avLst/>
          </a:prstGeom>
          <a:noFill/>
        </p:spPr>
        <p:txBody>
          <a:bodyPr wrap="square">
            <a:spAutoFit/>
          </a:bodyPr>
          <a:lstStyle/>
          <a:p>
            <a:r>
              <a:rPr lang="en-US" sz="1600" dirty="0">
                <a:solidFill>
                  <a:schemeClr val="tx2"/>
                </a:solidFill>
              </a:rPr>
              <a:t>SP2 Sand base placed along levee alignment</a:t>
            </a:r>
          </a:p>
        </p:txBody>
      </p:sp>
      <p:pic>
        <p:nvPicPr>
          <p:cNvPr id="18" name="Picture 17" descr="A picture containing sky, grass, outdoor, nature&#10;&#10;Description automatically generated">
            <a:extLst>
              <a:ext uri="{FF2B5EF4-FFF2-40B4-BE49-F238E27FC236}">
                <a16:creationId xmlns:a16="http://schemas.microsoft.com/office/drawing/2014/main" id="{6A3AE770-FC5E-F35A-2C33-8E3ACD7775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641"/>
          <a:stretch/>
        </p:blipFill>
        <p:spPr>
          <a:xfrm>
            <a:off x="6601229" y="3709471"/>
            <a:ext cx="3483460" cy="2232105"/>
          </a:xfrm>
          <a:prstGeom prst="rect">
            <a:avLst/>
          </a:prstGeom>
        </p:spPr>
      </p:pic>
      <p:sp>
        <p:nvSpPr>
          <p:cNvPr id="19" name="TextBox 18">
            <a:extLst>
              <a:ext uri="{FF2B5EF4-FFF2-40B4-BE49-F238E27FC236}">
                <a16:creationId xmlns:a16="http://schemas.microsoft.com/office/drawing/2014/main" id="{020CA31F-461C-96AC-1DE8-97E56CD0456B}"/>
              </a:ext>
            </a:extLst>
          </p:cNvPr>
          <p:cNvSpPr txBox="1"/>
          <p:nvPr/>
        </p:nvSpPr>
        <p:spPr>
          <a:xfrm>
            <a:off x="6601229" y="5366687"/>
            <a:ext cx="358591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rPr>
              <a:t>SP2 Sand base placed along levee alignment</a:t>
            </a:r>
          </a:p>
        </p:txBody>
      </p:sp>
    </p:spTree>
    <p:extLst>
      <p:ext uri="{BB962C8B-B14F-4D97-AF65-F5344CB8AC3E}">
        <p14:creationId xmlns:p14="http://schemas.microsoft.com/office/powerpoint/2010/main" val="195533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pic>
        <p:nvPicPr>
          <p:cNvPr id="3" name="Picture 2">
            <a:extLst>
              <a:ext uri="{FF2B5EF4-FFF2-40B4-BE49-F238E27FC236}">
                <a16:creationId xmlns:a16="http://schemas.microsoft.com/office/drawing/2014/main" id="{0697238C-3DD5-0618-8CE7-3ECEDF41E7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9" r="-453"/>
          <a:stretch/>
        </p:blipFill>
        <p:spPr bwMode="auto">
          <a:xfrm>
            <a:off x="1914762" y="1239287"/>
            <a:ext cx="4629992" cy="437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169EFE4-1510-CD07-DD90-7115EA937176}"/>
              </a:ext>
            </a:extLst>
          </p:cNvPr>
          <p:cNvSpPr txBox="1"/>
          <p:nvPr/>
        </p:nvSpPr>
        <p:spPr>
          <a:xfrm>
            <a:off x="1972754" y="4835900"/>
            <a:ext cx="40147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SP1 at extent of placement</a:t>
            </a:r>
          </a:p>
        </p:txBody>
      </p:sp>
      <p:pic>
        <p:nvPicPr>
          <p:cNvPr id="5" name="Picture 3">
            <a:extLst>
              <a:ext uri="{FF2B5EF4-FFF2-40B4-BE49-F238E27FC236}">
                <a16:creationId xmlns:a16="http://schemas.microsoft.com/office/drawing/2014/main" id="{71E3303E-D311-CECE-29AA-63124DBA51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04471" y="1239287"/>
            <a:ext cx="4760695" cy="437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335C383-2875-B3DB-8A7A-45F2EED110B1}"/>
              </a:ext>
            </a:extLst>
          </p:cNvPr>
          <p:cNvSpPr txBox="1"/>
          <p:nvPr/>
        </p:nvSpPr>
        <p:spPr>
          <a:xfrm>
            <a:off x="6159962" y="4835900"/>
            <a:ext cx="40147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SP2 at extent of placement</a:t>
            </a:r>
          </a:p>
        </p:txBody>
      </p:sp>
    </p:spTree>
    <p:extLst>
      <p:ext uri="{BB962C8B-B14F-4D97-AF65-F5344CB8AC3E}">
        <p14:creationId xmlns:p14="http://schemas.microsoft.com/office/powerpoint/2010/main" val="2308450240"/>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C2CD5-50C2-4A7C-996A-3D6312B83669}">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18f88ba2-4714-4ce4-8806-1d85d427829f"/>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14913</TotalTime>
  <Words>979</Words>
  <Application>Microsoft Office PowerPoint</Application>
  <PresentationFormat>Widescreen</PresentationFormat>
  <Paragraphs>131</Paragraphs>
  <Slides>19</Slides>
  <Notes>0</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19</vt:i4>
      </vt:variant>
    </vt:vector>
  </HeadingPairs>
  <TitlesOfParts>
    <vt:vector size="29" baseType="lpstr">
      <vt:lpstr>Arial</vt:lpstr>
      <vt:lpstr>Calibri</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West Shore Lake Pontchartrain Stakeholder Update</vt:lpstr>
      <vt:lpstr>Agenda</vt:lpstr>
      <vt:lpstr>Disaster Supplemental Funds</vt:lpstr>
      <vt:lpstr>Tentative Resiliency Study Schedule</vt:lpstr>
      <vt:lpstr>Pre-Award Status Updates</vt:lpstr>
      <vt:lpstr>Construction Status</vt:lpstr>
      <vt:lpstr>Construction Status: Completed</vt:lpstr>
      <vt:lpstr>Construction Photos</vt:lpstr>
      <vt:lpstr>Construction Photos</vt:lpstr>
      <vt:lpstr>Construction Photos</vt:lpstr>
      <vt:lpstr>Construction Photos</vt:lpstr>
      <vt:lpstr>Construction Photos</vt:lpstr>
      <vt:lpstr>Construction Photos</vt:lpstr>
      <vt:lpstr>Preliminary Levee Construction Schedule</vt:lpstr>
      <vt:lpstr>West Shore Lake Pontchartrain Tentative Delivery Plan</vt:lpstr>
      <vt:lpstr>West Shore Lake Pontchartrain Tentative Delivery Plan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Baudoin, Patrick F CIV USARMY CEMVN (USA)</cp:lastModifiedBy>
  <cp:revision>408</cp:revision>
  <dcterms:created xsi:type="dcterms:W3CDTF">2017-02-20T05:10:01Z</dcterms:created>
  <dcterms:modified xsi:type="dcterms:W3CDTF">2023-05-30T19:17:36Z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