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697" r:id="rId6"/>
    <p:sldMasterId id="2147483710" r:id="rId7"/>
    <p:sldMasterId id="2147483723" r:id="rId8"/>
    <p:sldMasterId id="2147483761" r:id="rId9"/>
  </p:sldMasterIdLst>
  <p:notesMasterIdLst>
    <p:notesMasterId r:id="rId22"/>
  </p:notesMasterIdLst>
  <p:handoutMasterIdLst>
    <p:handoutMasterId r:id="rId23"/>
  </p:handoutMasterIdLst>
  <p:sldIdLst>
    <p:sldId id="345" r:id="rId10"/>
    <p:sldId id="306" r:id="rId11"/>
    <p:sldId id="307" r:id="rId12"/>
    <p:sldId id="346" r:id="rId13"/>
    <p:sldId id="355" r:id="rId14"/>
    <p:sldId id="327" r:id="rId15"/>
    <p:sldId id="356" r:id="rId16"/>
    <p:sldId id="359" r:id="rId17"/>
    <p:sldId id="329" r:id="rId18"/>
    <p:sldId id="351" r:id="rId19"/>
    <p:sldId id="330" r:id="rId20"/>
    <p:sldId id="348"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99FF99"/>
    <a:srgbClr val="00FF00"/>
    <a:srgbClr val="FF0000"/>
    <a:srgbClr val="99FF66"/>
    <a:srgbClr val="006600"/>
    <a:srgbClr val="FFE5E5"/>
    <a:srgbClr val="FFCCCC"/>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15" autoAdjust="0"/>
  </p:normalViewPr>
  <p:slideViewPr>
    <p:cSldViewPr snapToGrid="0">
      <p:cViewPr varScale="1">
        <p:scale>
          <a:sx n="100" d="100"/>
          <a:sy n="100" d="100"/>
        </p:scale>
        <p:origin x="195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67" d="100"/>
          <a:sy n="67" d="100"/>
        </p:scale>
        <p:origin x="3086" y="3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usace.dps.mil/sites/TDL-CEMVN-PMO-L-WSLPPDT/Shared%20Documents/General/Access%20Road%20Track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Access Road Progress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Sheet1!$F$7</c:f>
              <c:strCache>
                <c:ptCount val="1"/>
                <c:pt idx="0">
                  <c:v>Road Built</c:v>
                </c:pt>
              </c:strCache>
            </c:strRef>
          </c:tx>
          <c:spPr>
            <a:solidFill>
              <a:srgbClr val="00B050"/>
            </a:solidFill>
            <a:ln>
              <a:noFill/>
            </a:ln>
            <a:effectLst/>
          </c:spPr>
          <c:invertIfNegative val="0"/>
          <c:cat>
            <c:strRef>
              <c:f>Sheet1!$G$6:$O$6</c:f>
              <c:strCache>
                <c:ptCount val="9"/>
                <c:pt idx="0">
                  <c:v>J</c:v>
                </c:pt>
                <c:pt idx="1">
                  <c:v>S</c:v>
                </c:pt>
                <c:pt idx="2">
                  <c:v>P</c:v>
                </c:pt>
                <c:pt idx="3">
                  <c:v>G</c:v>
                </c:pt>
                <c:pt idx="4">
                  <c:v>F</c:v>
                </c:pt>
                <c:pt idx="5">
                  <c:v>D</c:v>
                </c:pt>
                <c:pt idx="6">
                  <c:v>C</c:v>
                </c:pt>
                <c:pt idx="7">
                  <c:v>B</c:v>
                </c:pt>
                <c:pt idx="8">
                  <c:v>A</c:v>
                </c:pt>
              </c:strCache>
            </c:strRef>
          </c:cat>
          <c:val>
            <c:numRef>
              <c:f>Sheet1!$G$7:$O$7</c:f>
              <c:numCache>
                <c:formatCode>General</c:formatCode>
                <c:ptCount val="9"/>
                <c:pt idx="0">
                  <c:v>14182.16</c:v>
                </c:pt>
                <c:pt idx="1">
                  <c:v>7575.6160000000009</c:v>
                </c:pt>
                <c:pt idx="2">
                  <c:v>5569.32</c:v>
                </c:pt>
                <c:pt idx="3">
                  <c:v>6540.62</c:v>
                </c:pt>
                <c:pt idx="4">
                  <c:v>8094.8924999999999</c:v>
                </c:pt>
                <c:pt idx="5">
                  <c:v>2007.1499999999999</c:v>
                </c:pt>
                <c:pt idx="6">
                  <c:v>10024.08</c:v>
                </c:pt>
                <c:pt idx="7">
                  <c:v>3695.61</c:v>
                </c:pt>
                <c:pt idx="8">
                  <c:v>1917.2</c:v>
                </c:pt>
              </c:numCache>
            </c:numRef>
          </c:val>
          <c:extLst>
            <c:ext xmlns:c16="http://schemas.microsoft.com/office/drawing/2014/chart" uri="{C3380CC4-5D6E-409C-BE32-E72D297353CC}">
              <c16:uniqueId val="{00000000-13F2-4C0A-917E-068E652A73C7}"/>
            </c:ext>
          </c:extLst>
        </c:ser>
        <c:ser>
          <c:idx val="1"/>
          <c:order val="1"/>
          <c:tx>
            <c:strRef>
              <c:f>Sheet1!$F$8</c:f>
              <c:strCache>
                <c:ptCount val="1"/>
                <c:pt idx="0">
                  <c:v>Cleared</c:v>
                </c:pt>
              </c:strCache>
            </c:strRef>
          </c:tx>
          <c:spPr>
            <a:solidFill>
              <a:srgbClr val="FFC000"/>
            </a:solidFill>
            <a:ln>
              <a:noFill/>
            </a:ln>
            <a:effectLst/>
          </c:spPr>
          <c:invertIfNegative val="0"/>
          <c:cat>
            <c:strRef>
              <c:f>Sheet1!$G$6:$O$6</c:f>
              <c:strCache>
                <c:ptCount val="9"/>
                <c:pt idx="0">
                  <c:v>J</c:v>
                </c:pt>
                <c:pt idx="1">
                  <c:v>S</c:v>
                </c:pt>
                <c:pt idx="2">
                  <c:v>P</c:v>
                </c:pt>
                <c:pt idx="3">
                  <c:v>G</c:v>
                </c:pt>
                <c:pt idx="4">
                  <c:v>F</c:v>
                </c:pt>
                <c:pt idx="5">
                  <c:v>D</c:v>
                </c:pt>
                <c:pt idx="6">
                  <c:v>C</c:v>
                </c:pt>
                <c:pt idx="7">
                  <c:v>B</c:v>
                </c:pt>
                <c:pt idx="8">
                  <c:v>A</c:v>
                </c:pt>
              </c:strCache>
            </c:strRef>
          </c:cat>
          <c:val>
            <c:numRef>
              <c:f>Sheet1!$G$8:$O$8</c:f>
              <c:numCache>
                <c:formatCode>General</c:formatCode>
                <c:ptCount val="9"/>
                <c:pt idx="2">
                  <c:v>0</c:v>
                </c:pt>
                <c:pt idx="4">
                  <c:v>0</c:v>
                </c:pt>
                <c:pt idx="5">
                  <c:v>3345.25</c:v>
                </c:pt>
              </c:numCache>
            </c:numRef>
          </c:val>
          <c:extLst>
            <c:ext xmlns:c16="http://schemas.microsoft.com/office/drawing/2014/chart" uri="{C3380CC4-5D6E-409C-BE32-E72D297353CC}">
              <c16:uniqueId val="{00000001-13F2-4C0A-917E-068E652A73C7}"/>
            </c:ext>
          </c:extLst>
        </c:ser>
        <c:ser>
          <c:idx val="2"/>
          <c:order val="2"/>
          <c:tx>
            <c:strRef>
              <c:f>Sheet1!$F$9</c:f>
              <c:strCache>
                <c:ptCount val="1"/>
                <c:pt idx="0">
                  <c:v>Not Started</c:v>
                </c:pt>
              </c:strCache>
            </c:strRef>
          </c:tx>
          <c:spPr>
            <a:solidFill>
              <a:srgbClr val="FF0000"/>
            </a:solidFill>
            <a:ln>
              <a:noFill/>
            </a:ln>
            <a:effectLst/>
          </c:spPr>
          <c:invertIfNegative val="0"/>
          <c:cat>
            <c:strRef>
              <c:f>Sheet1!$G$6:$O$6</c:f>
              <c:strCache>
                <c:ptCount val="9"/>
                <c:pt idx="0">
                  <c:v>J</c:v>
                </c:pt>
                <c:pt idx="1">
                  <c:v>S</c:v>
                </c:pt>
                <c:pt idx="2">
                  <c:v>P</c:v>
                </c:pt>
                <c:pt idx="3">
                  <c:v>G</c:v>
                </c:pt>
                <c:pt idx="4">
                  <c:v>F</c:v>
                </c:pt>
                <c:pt idx="5">
                  <c:v>D</c:v>
                </c:pt>
                <c:pt idx="6">
                  <c:v>C</c:v>
                </c:pt>
                <c:pt idx="7">
                  <c:v>B</c:v>
                </c:pt>
                <c:pt idx="8">
                  <c:v>A</c:v>
                </c:pt>
              </c:strCache>
            </c:strRef>
          </c:cat>
          <c:val>
            <c:numRef>
              <c:f>Sheet1!$G$9:$O$9</c:f>
              <c:numCache>
                <c:formatCode>General</c:formatCode>
                <c:ptCount val="9"/>
              </c:numCache>
            </c:numRef>
          </c:val>
          <c:extLst>
            <c:ext xmlns:c16="http://schemas.microsoft.com/office/drawing/2014/chart" uri="{C3380CC4-5D6E-409C-BE32-E72D297353CC}">
              <c16:uniqueId val="{00000002-13F2-4C0A-917E-068E652A73C7}"/>
            </c:ext>
          </c:extLst>
        </c:ser>
        <c:ser>
          <c:idx val="3"/>
          <c:order val="3"/>
          <c:tx>
            <c:strRef>
              <c:f>Sheet1!$F$10</c:f>
              <c:strCache>
                <c:ptCount val="1"/>
                <c:pt idx="0">
                  <c:v>Remaining</c:v>
                </c:pt>
              </c:strCache>
            </c:strRef>
          </c:tx>
          <c:spPr>
            <a:solidFill>
              <a:srgbClr val="002060"/>
            </a:solidFill>
            <a:ln>
              <a:noFill/>
            </a:ln>
            <a:effectLst/>
          </c:spPr>
          <c:invertIfNegative val="0"/>
          <c:cat>
            <c:strRef>
              <c:f>Sheet1!$G$6:$O$6</c:f>
              <c:strCache>
                <c:ptCount val="9"/>
                <c:pt idx="0">
                  <c:v>J</c:v>
                </c:pt>
                <c:pt idx="1">
                  <c:v>S</c:v>
                </c:pt>
                <c:pt idx="2">
                  <c:v>P</c:v>
                </c:pt>
                <c:pt idx="3">
                  <c:v>G</c:v>
                </c:pt>
                <c:pt idx="4">
                  <c:v>F</c:v>
                </c:pt>
                <c:pt idx="5">
                  <c:v>D</c:v>
                </c:pt>
                <c:pt idx="6">
                  <c:v>C</c:v>
                </c:pt>
                <c:pt idx="7">
                  <c:v>B</c:v>
                </c:pt>
                <c:pt idx="8">
                  <c:v>A</c:v>
                </c:pt>
              </c:strCache>
            </c:strRef>
          </c:cat>
          <c:val>
            <c:numRef>
              <c:f>Sheet1!$G$10:$O$10</c:f>
              <c:numCache>
                <c:formatCode>General</c:formatCode>
                <c:ptCount val="9"/>
                <c:pt idx="0">
                  <c:v>0</c:v>
                </c:pt>
                <c:pt idx="1">
                  <c:v>1893.9039999999995</c:v>
                </c:pt>
                <c:pt idx="2">
                  <c:v>0</c:v>
                </c:pt>
                <c:pt idx="3">
                  <c:v>0</c:v>
                </c:pt>
                <c:pt idx="4">
                  <c:v>2698.2975000000006</c:v>
                </c:pt>
                <c:pt idx="5">
                  <c:v>1338.1000000000004</c:v>
                </c:pt>
                <c:pt idx="6">
                  <c:v>0</c:v>
                </c:pt>
                <c:pt idx="7">
                  <c:v>2463.7400000000002</c:v>
                </c:pt>
                <c:pt idx="8">
                  <c:v>0</c:v>
                </c:pt>
              </c:numCache>
            </c:numRef>
          </c:val>
          <c:extLst>
            <c:ext xmlns:c16="http://schemas.microsoft.com/office/drawing/2014/chart" uri="{C3380CC4-5D6E-409C-BE32-E72D297353CC}">
              <c16:uniqueId val="{00000003-13F2-4C0A-917E-068E652A73C7}"/>
            </c:ext>
          </c:extLst>
        </c:ser>
        <c:dLbls>
          <c:showLegendKey val="0"/>
          <c:showVal val="0"/>
          <c:showCatName val="0"/>
          <c:showSerName val="0"/>
          <c:showPercent val="0"/>
          <c:showBubbleSize val="0"/>
        </c:dLbls>
        <c:gapWidth val="150"/>
        <c:overlap val="100"/>
        <c:axId val="57829824"/>
        <c:axId val="57840224"/>
      </c:barChart>
      <c:catAx>
        <c:axId val="5782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40224"/>
        <c:crosses val="autoZero"/>
        <c:auto val="1"/>
        <c:lblAlgn val="ctr"/>
        <c:lblOffset val="100"/>
        <c:noMultiLvlLbl val="0"/>
      </c:catAx>
      <c:valAx>
        <c:axId val="57840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Length in Feet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29824"/>
        <c:crosses val="autoZero"/>
        <c:crossBetween val="between"/>
      </c:valAx>
      <c:spPr>
        <a:noFill/>
        <a:ln>
          <a:noFill/>
        </a:ln>
        <a:effectLst/>
      </c:spPr>
    </c:plotArea>
    <c:legend>
      <c:legendPos val="r"/>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solidFill>
                  <a:sysClr val="windowText" lastClr="000000"/>
                </a:solidFill>
              </a:rPr>
              <a:t>Levee</a:t>
            </a:r>
            <a:r>
              <a:rPr lang="en-US" sz="2000" b="1" baseline="0">
                <a:solidFill>
                  <a:sysClr val="windowText" lastClr="000000"/>
                </a:solidFill>
              </a:rPr>
              <a:t> Elevations</a:t>
            </a:r>
            <a:endParaRPr lang="en-US" sz="2000" b="1">
              <a:solidFill>
                <a:sysClr val="windowText" lastClr="000000"/>
              </a:solidFill>
            </a:endParaRPr>
          </a:p>
        </c:rich>
      </c:tx>
      <c:layout>
        <c:manualLayout>
          <c:xMode val="edge"/>
          <c:yMode val="edge"/>
          <c:x val="0.43476574730472028"/>
          <c:y val="7.2937505384166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41800709263044"/>
          <c:y val="0.1355347309804186"/>
          <c:w val="0.80131653869682684"/>
          <c:h val="0.49955178138116307"/>
        </c:manualLayout>
      </c:layout>
      <c:barChart>
        <c:barDir val="col"/>
        <c:grouping val="clustered"/>
        <c:varyColors val="0"/>
        <c:ser>
          <c:idx val="3"/>
          <c:order val="0"/>
          <c:tx>
            <c:v>2023</c:v>
          </c:tx>
          <c:spPr>
            <a:solidFill>
              <a:schemeClr val="accent2">
                <a:lumMod val="40000"/>
                <a:lumOff val="60000"/>
              </a:schemeClr>
            </a:solidFill>
            <a:ln>
              <a:noFill/>
            </a:ln>
            <a:effectLst/>
          </c:spPr>
          <c:invertIfNegative val="0"/>
          <c:val>
            <c:numRef>
              <c:f>Sheet2!$W$23:$W$32</c:f>
              <c:numCache>
                <c:formatCode>General</c:formatCode>
                <c:ptCount val="10"/>
                <c:pt idx="0">
                  <c:v>3</c:v>
                </c:pt>
                <c:pt idx="1">
                  <c:v>3</c:v>
                </c:pt>
                <c:pt idx="2">
                  <c:v>3</c:v>
                </c:pt>
                <c:pt idx="3">
                  <c:v>3</c:v>
                </c:pt>
                <c:pt idx="4">
                  <c:v>3</c:v>
                </c:pt>
                <c:pt idx="5">
                  <c:v>3</c:v>
                </c:pt>
                <c:pt idx="6">
                  <c:v>3</c:v>
                </c:pt>
                <c:pt idx="7">
                  <c:v>3</c:v>
                </c:pt>
                <c:pt idx="8">
                  <c:v>3</c:v>
                </c:pt>
                <c:pt idx="9">
                  <c:v>3</c:v>
                </c:pt>
              </c:numCache>
            </c:numRef>
          </c:val>
          <c:extLst>
            <c:ext xmlns:c16="http://schemas.microsoft.com/office/drawing/2014/chart" uri="{C3380CC4-5D6E-409C-BE32-E72D297353CC}">
              <c16:uniqueId val="{00000000-171B-46D6-9CA2-06B67D5E77C1}"/>
            </c:ext>
          </c:extLst>
        </c:ser>
        <c:ser>
          <c:idx val="0"/>
          <c:order val="1"/>
          <c:tx>
            <c:v>2024</c:v>
          </c:tx>
          <c:spPr>
            <a:solidFill>
              <a:schemeClr val="accent1">
                <a:tint val="58000"/>
              </a:schemeClr>
            </a:solidFill>
            <a:ln>
              <a:noFill/>
            </a:ln>
            <a:effectLst/>
          </c:spPr>
          <c:invertIfNegative val="0"/>
          <c:cat>
            <c:strRef>
              <c:f>Sheet2!$V$23:$V$32</c:f>
              <c:strCache>
                <c:ptCount val="10"/>
                <c:pt idx="0">
                  <c:v>110</c:v>
                </c:pt>
                <c:pt idx="1">
                  <c:v>109</c:v>
                </c:pt>
                <c:pt idx="2">
                  <c:v>108</c:v>
                </c:pt>
                <c:pt idx="3">
                  <c:v>107</c:v>
                </c:pt>
                <c:pt idx="4">
                  <c:v>106</c:v>
                </c:pt>
                <c:pt idx="5">
                  <c:v>105</c:v>
                </c:pt>
                <c:pt idx="6">
                  <c:v>104</c:v>
                </c:pt>
                <c:pt idx="7">
                  <c:v>103</c:v>
                </c:pt>
                <c:pt idx="8">
                  <c:v>102</c:v>
                </c:pt>
                <c:pt idx="9">
                  <c:v>101a</c:v>
                </c:pt>
              </c:strCache>
            </c:strRef>
          </c:cat>
          <c:val>
            <c:numRef>
              <c:f>Sheet2!$X$23:$X$32</c:f>
              <c:numCache>
                <c:formatCode>General</c:formatCode>
                <c:ptCount val="10"/>
                <c:pt idx="0">
                  <c:v>8.5</c:v>
                </c:pt>
                <c:pt idx="1">
                  <c:v>8.6</c:v>
                </c:pt>
                <c:pt idx="2">
                  <c:v>6</c:v>
                </c:pt>
                <c:pt idx="3">
                  <c:v>6</c:v>
                </c:pt>
                <c:pt idx="4">
                  <c:v>6</c:v>
                </c:pt>
                <c:pt idx="5">
                  <c:v>6</c:v>
                </c:pt>
                <c:pt idx="6">
                  <c:v>6</c:v>
                </c:pt>
                <c:pt idx="7">
                  <c:v>6</c:v>
                </c:pt>
                <c:pt idx="8">
                  <c:v>6</c:v>
                </c:pt>
                <c:pt idx="9">
                  <c:v>6</c:v>
                </c:pt>
              </c:numCache>
            </c:numRef>
          </c:val>
          <c:extLst>
            <c:ext xmlns:c16="http://schemas.microsoft.com/office/drawing/2014/chart" uri="{C3380CC4-5D6E-409C-BE32-E72D297353CC}">
              <c16:uniqueId val="{00000001-171B-46D6-9CA2-06B67D5E77C1}"/>
            </c:ext>
          </c:extLst>
        </c:ser>
        <c:ser>
          <c:idx val="1"/>
          <c:order val="2"/>
          <c:tx>
            <c:v>2025</c:v>
          </c:tx>
          <c:spPr>
            <a:solidFill>
              <a:schemeClr val="accent1">
                <a:tint val="86000"/>
              </a:schemeClr>
            </a:solidFill>
            <a:ln>
              <a:noFill/>
            </a:ln>
            <a:effectLst/>
          </c:spPr>
          <c:invertIfNegative val="0"/>
          <c:cat>
            <c:strRef>
              <c:f>Sheet2!$V$23:$V$32</c:f>
              <c:strCache>
                <c:ptCount val="10"/>
                <c:pt idx="0">
                  <c:v>110</c:v>
                </c:pt>
                <c:pt idx="1">
                  <c:v>109</c:v>
                </c:pt>
                <c:pt idx="2">
                  <c:v>108</c:v>
                </c:pt>
                <c:pt idx="3">
                  <c:v>107</c:v>
                </c:pt>
                <c:pt idx="4">
                  <c:v>106</c:v>
                </c:pt>
                <c:pt idx="5">
                  <c:v>105</c:v>
                </c:pt>
                <c:pt idx="6">
                  <c:v>104</c:v>
                </c:pt>
                <c:pt idx="7">
                  <c:v>103</c:v>
                </c:pt>
                <c:pt idx="8">
                  <c:v>102</c:v>
                </c:pt>
                <c:pt idx="9">
                  <c:v>101a</c:v>
                </c:pt>
              </c:strCache>
            </c:strRef>
          </c:cat>
          <c:val>
            <c:numRef>
              <c:f>Sheet2!$Y$23:$Y$32</c:f>
              <c:numCache>
                <c:formatCode>General</c:formatCode>
                <c:ptCount val="10"/>
                <c:pt idx="0">
                  <c:v>8.5</c:v>
                </c:pt>
                <c:pt idx="1">
                  <c:v>8.6</c:v>
                </c:pt>
                <c:pt idx="2">
                  <c:v>6.6</c:v>
                </c:pt>
                <c:pt idx="3">
                  <c:v>9.6</c:v>
                </c:pt>
                <c:pt idx="4">
                  <c:v>9</c:v>
                </c:pt>
                <c:pt idx="5">
                  <c:v>9</c:v>
                </c:pt>
                <c:pt idx="6">
                  <c:v>6</c:v>
                </c:pt>
                <c:pt idx="7">
                  <c:v>11.9</c:v>
                </c:pt>
                <c:pt idx="8">
                  <c:v>11.9</c:v>
                </c:pt>
                <c:pt idx="9">
                  <c:v>12.5</c:v>
                </c:pt>
              </c:numCache>
            </c:numRef>
          </c:val>
          <c:extLst>
            <c:ext xmlns:c16="http://schemas.microsoft.com/office/drawing/2014/chart" uri="{C3380CC4-5D6E-409C-BE32-E72D297353CC}">
              <c16:uniqueId val="{00000002-171B-46D6-9CA2-06B67D5E77C1}"/>
            </c:ext>
          </c:extLst>
        </c:ser>
        <c:ser>
          <c:idx val="2"/>
          <c:order val="3"/>
          <c:tx>
            <c:v>2026</c:v>
          </c:tx>
          <c:spPr>
            <a:solidFill>
              <a:srgbClr val="00B050"/>
            </a:solidFill>
            <a:ln>
              <a:noFill/>
            </a:ln>
            <a:effectLst/>
          </c:spPr>
          <c:invertIfNegative val="0"/>
          <c:cat>
            <c:strRef>
              <c:f>Sheet2!$V$23:$V$32</c:f>
              <c:strCache>
                <c:ptCount val="10"/>
                <c:pt idx="0">
                  <c:v>110</c:v>
                </c:pt>
                <c:pt idx="1">
                  <c:v>109</c:v>
                </c:pt>
                <c:pt idx="2">
                  <c:v>108</c:v>
                </c:pt>
                <c:pt idx="3">
                  <c:v>107</c:v>
                </c:pt>
                <c:pt idx="4">
                  <c:v>106</c:v>
                </c:pt>
                <c:pt idx="5">
                  <c:v>105</c:v>
                </c:pt>
                <c:pt idx="6">
                  <c:v>104</c:v>
                </c:pt>
                <c:pt idx="7">
                  <c:v>103</c:v>
                </c:pt>
                <c:pt idx="8">
                  <c:v>102</c:v>
                </c:pt>
                <c:pt idx="9">
                  <c:v>101a</c:v>
                </c:pt>
              </c:strCache>
            </c:strRef>
          </c:cat>
          <c:val>
            <c:numRef>
              <c:f>Sheet2!$Z$23:$Z$32</c:f>
              <c:numCache>
                <c:formatCode>General</c:formatCode>
                <c:ptCount val="10"/>
                <c:pt idx="0">
                  <c:v>8.5</c:v>
                </c:pt>
                <c:pt idx="1">
                  <c:v>8.6</c:v>
                </c:pt>
                <c:pt idx="2">
                  <c:v>8.6</c:v>
                </c:pt>
                <c:pt idx="3">
                  <c:v>9.6</c:v>
                </c:pt>
                <c:pt idx="4">
                  <c:v>11</c:v>
                </c:pt>
                <c:pt idx="5">
                  <c:v>11</c:v>
                </c:pt>
                <c:pt idx="6">
                  <c:v>11.5</c:v>
                </c:pt>
                <c:pt idx="7">
                  <c:v>13.9</c:v>
                </c:pt>
                <c:pt idx="8">
                  <c:v>13.9</c:v>
                </c:pt>
                <c:pt idx="9">
                  <c:v>12.5</c:v>
                </c:pt>
              </c:numCache>
            </c:numRef>
          </c:val>
          <c:extLst>
            <c:ext xmlns:c16="http://schemas.microsoft.com/office/drawing/2014/chart" uri="{C3380CC4-5D6E-409C-BE32-E72D297353CC}">
              <c16:uniqueId val="{00000003-171B-46D6-9CA2-06B67D5E77C1}"/>
            </c:ext>
          </c:extLst>
        </c:ser>
        <c:dLbls>
          <c:showLegendKey val="0"/>
          <c:showVal val="0"/>
          <c:showCatName val="0"/>
          <c:showSerName val="0"/>
          <c:showPercent val="0"/>
          <c:showBubbleSize val="0"/>
        </c:dLbls>
        <c:gapWidth val="219"/>
        <c:axId val="394949743"/>
        <c:axId val="394954735"/>
      </c:barChart>
      <c:catAx>
        <c:axId val="3949497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dirty="0"/>
                  <a:t>Contract</a:t>
                </a:r>
                <a:endParaRPr lang="en-US" sz="1400" b="1"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20" b="1" i="0" u="none" strike="noStrike" kern="1200" baseline="0">
                <a:solidFill>
                  <a:schemeClr val="tx1"/>
                </a:solidFill>
                <a:latin typeface="+mn-lt"/>
                <a:ea typeface="+mn-ea"/>
                <a:cs typeface="+mn-cs"/>
              </a:defRPr>
            </a:pPr>
            <a:endParaRPr lang="en-US"/>
          </a:p>
        </c:txPr>
        <c:crossAx val="394954735"/>
        <c:crosses val="autoZero"/>
        <c:auto val="1"/>
        <c:lblAlgn val="ctr"/>
        <c:lblOffset val="95"/>
        <c:noMultiLvlLbl val="0"/>
      </c:catAx>
      <c:valAx>
        <c:axId val="394954735"/>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1" dirty="0">
                    <a:solidFill>
                      <a:sysClr val="windowText" lastClr="000000"/>
                    </a:solidFill>
                  </a:rPr>
                  <a:t>Elevation (ft)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70" b="1" i="0" u="none" strike="noStrike" kern="1200" baseline="0">
                <a:solidFill>
                  <a:schemeClr val="tx1">
                    <a:lumMod val="65000"/>
                    <a:lumOff val="35000"/>
                  </a:schemeClr>
                </a:solidFill>
                <a:latin typeface="+mn-lt"/>
                <a:ea typeface="+mn-ea"/>
                <a:cs typeface="+mn-cs"/>
              </a:defRPr>
            </a:pPr>
            <a:endParaRPr lang="en-US"/>
          </a:p>
        </c:txPr>
        <c:crossAx val="394949743"/>
        <c:crossesAt val="0"/>
        <c:crossBetween val="between"/>
      </c:valAx>
      <c:spPr>
        <a:noFill/>
        <a:ln>
          <a:noFill/>
        </a:ln>
        <a:effectLst/>
      </c:spPr>
    </c:plotArea>
    <c:legend>
      <c:legendPos val="r"/>
      <c:layout>
        <c:manualLayout>
          <c:xMode val="edge"/>
          <c:yMode val="edge"/>
          <c:x val="0.27952707358173035"/>
          <c:y val="0.85967947531328104"/>
          <c:w val="0.43372354596219798"/>
          <c:h val="0.11019598667515952"/>
        </c:manualLayout>
      </c:layout>
      <c:overlay val="0"/>
      <c:spPr>
        <a:noFill/>
        <a:ln>
          <a:noFill/>
        </a:ln>
        <a:effectLst/>
      </c:spPr>
      <c:txPr>
        <a:bodyPr rot="0" spcFirstLastPara="1" vertOverflow="ellipsis" vert="horz" wrap="square" anchor="ctr" anchorCtr="1"/>
        <a:lstStyle/>
        <a:p>
          <a:pPr>
            <a:defRPr sz="171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0.09544</cdr:x>
      <cdr:y>0.63582</cdr:y>
    </cdr:from>
    <cdr:to>
      <cdr:x>0.97547</cdr:x>
      <cdr:y>0.63582</cdr:y>
    </cdr:to>
    <cdr:cxnSp macro="">
      <cdr:nvCxnSpPr>
        <cdr:cNvPr id="3" name="Straight Connector 2">
          <a:extLst xmlns:a="http://schemas.openxmlformats.org/drawingml/2006/main">
            <a:ext uri="{FF2B5EF4-FFF2-40B4-BE49-F238E27FC236}">
              <a16:creationId xmlns:a16="http://schemas.microsoft.com/office/drawing/2014/main" id="{B2D9D790-F5AC-484D-BF46-36235158B742}"/>
            </a:ext>
          </a:extLst>
        </cdr:cNvPr>
        <cdr:cNvCxnSpPr/>
      </cdr:nvCxnSpPr>
      <cdr:spPr>
        <a:xfrm xmlns:a="http://schemas.openxmlformats.org/drawingml/2006/main">
          <a:off x="874642" y="2411209"/>
          <a:ext cx="8064446" cy="0"/>
        </a:xfrm>
        <a:prstGeom xmlns:a="http://schemas.openxmlformats.org/drawingml/2006/main" prst="line">
          <a:avLst/>
        </a:prstGeom>
        <a:ln xmlns:a="http://schemas.openxmlformats.org/drawingml/2006/main" w="47625" cmpd="sng">
          <a:solidFill>
            <a:srgbClr val="FF0000">
              <a:alpha val="98000"/>
            </a:srgbClr>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583" cy="482027"/>
          </a:xfrm>
          <a:prstGeom prst="rect">
            <a:avLst/>
          </a:prstGeom>
        </p:spPr>
        <p:txBody>
          <a:bodyPr vert="horz" lIns="94837" tIns="47418" rIns="94837" bIns="47418" rtlCol="0"/>
          <a:lstStyle>
            <a:lvl1pPr algn="l">
              <a:defRPr sz="1200"/>
            </a:lvl1pPr>
          </a:lstStyle>
          <a:p>
            <a:endParaRPr lang="en-US"/>
          </a:p>
        </p:txBody>
      </p:sp>
      <p:sp>
        <p:nvSpPr>
          <p:cNvPr id="3" name="Date Placeholder 2"/>
          <p:cNvSpPr>
            <a:spLocks noGrp="1"/>
          </p:cNvSpPr>
          <p:nvPr>
            <p:ph type="dt" sz="quarter" idx="1"/>
          </p:nvPr>
        </p:nvSpPr>
        <p:spPr>
          <a:xfrm>
            <a:off x="4142963" y="2"/>
            <a:ext cx="3170583" cy="482027"/>
          </a:xfrm>
          <a:prstGeom prst="rect">
            <a:avLst/>
          </a:prstGeom>
        </p:spPr>
        <p:txBody>
          <a:bodyPr vert="horz" lIns="94837" tIns="47418" rIns="94837" bIns="47418" rtlCol="0"/>
          <a:lstStyle>
            <a:lvl1pPr algn="r">
              <a:defRPr sz="1200"/>
            </a:lvl1pPr>
          </a:lstStyle>
          <a:p>
            <a:fld id="{38BA425F-134D-4FEF-B350-07A164ACC448}" type="datetimeFigureOut">
              <a:rPr lang="en-US" smtClean="0"/>
              <a:t>8/31/2022</a:t>
            </a:fld>
            <a:endParaRPr lang="en-US"/>
          </a:p>
        </p:txBody>
      </p:sp>
      <p:sp>
        <p:nvSpPr>
          <p:cNvPr id="4" name="Footer Placeholder 3"/>
          <p:cNvSpPr>
            <a:spLocks noGrp="1"/>
          </p:cNvSpPr>
          <p:nvPr>
            <p:ph type="ftr" sz="quarter" idx="2"/>
          </p:nvPr>
        </p:nvSpPr>
        <p:spPr>
          <a:xfrm>
            <a:off x="1" y="9119174"/>
            <a:ext cx="3170583" cy="482027"/>
          </a:xfrm>
          <a:prstGeom prst="rect">
            <a:avLst/>
          </a:prstGeom>
        </p:spPr>
        <p:txBody>
          <a:bodyPr vert="horz" lIns="94837" tIns="47418" rIns="94837" bIns="47418" rtlCol="0" anchor="b"/>
          <a:lstStyle>
            <a:lvl1pPr algn="l">
              <a:defRPr sz="1200"/>
            </a:lvl1pPr>
          </a:lstStyle>
          <a:p>
            <a:endParaRPr lang="en-US"/>
          </a:p>
        </p:txBody>
      </p:sp>
      <p:sp>
        <p:nvSpPr>
          <p:cNvPr id="5" name="Slide Number Placeholder 4"/>
          <p:cNvSpPr>
            <a:spLocks noGrp="1"/>
          </p:cNvSpPr>
          <p:nvPr>
            <p:ph type="sldNum" sz="quarter" idx="3"/>
          </p:nvPr>
        </p:nvSpPr>
        <p:spPr>
          <a:xfrm>
            <a:off x="4142963" y="9119174"/>
            <a:ext cx="3170583" cy="482027"/>
          </a:xfrm>
          <a:prstGeom prst="rect">
            <a:avLst/>
          </a:prstGeom>
        </p:spPr>
        <p:txBody>
          <a:bodyPr vert="horz" lIns="94837" tIns="47418" rIns="94837" bIns="47418" rtlCol="0" anchor="b"/>
          <a:lstStyle>
            <a:lvl1pPr algn="r">
              <a:defRPr sz="1200"/>
            </a:lvl1pPr>
          </a:lstStyle>
          <a:p>
            <a:fld id="{ADF82D1F-1AFA-4786-9B5D-618E5E2CD1EF}" type="slidenum">
              <a:rPr lang="en-US" smtClean="0"/>
              <a:t>‹#›</a:t>
            </a:fld>
            <a:endParaRPr lang="en-US"/>
          </a:p>
        </p:txBody>
      </p:sp>
    </p:spTree>
    <p:extLst>
      <p:ext uri="{BB962C8B-B14F-4D97-AF65-F5344CB8AC3E}">
        <p14:creationId xmlns:p14="http://schemas.microsoft.com/office/powerpoint/2010/main" val="3424984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96339" tIns="48170" rIns="96339" bIns="48170" rtlCol="0"/>
          <a:lstStyle>
            <a:lvl1pPr algn="l">
              <a:defRPr sz="1200"/>
            </a:lvl1pPr>
          </a:lstStyle>
          <a:p>
            <a:endParaRPr lang="en-US"/>
          </a:p>
        </p:txBody>
      </p:sp>
      <p:sp>
        <p:nvSpPr>
          <p:cNvPr id="3" name="Date Placeholder 2"/>
          <p:cNvSpPr>
            <a:spLocks noGrp="1"/>
          </p:cNvSpPr>
          <p:nvPr>
            <p:ph type="dt" idx="1"/>
          </p:nvPr>
        </p:nvSpPr>
        <p:spPr>
          <a:xfrm>
            <a:off x="4143587" y="3"/>
            <a:ext cx="3169920" cy="480060"/>
          </a:xfrm>
          <a:prstGeom prst="rect">
            <a:avLst/>
          </a:prstGeom>
        </p:spPr>
        <p:txBody>
          <a:bodyPr vert="horz" lIns="96339" tIns="48170" rIns="96339" bIns="48170" rtlCol="0"/>
          <a:lstStyle>
            <a:lvl1pPr algn="r">
              <a:defRPr sz="1200"/>
            </a:lvl1pPr>
          </a:lstStyle>
          <a:p>
            <a:fld id="{60599D3B-1BE5-4B9B-A8DC-9BE7D4A8B5BB}" type="datetimeFigureOut">
              <a:rPr lang="en-US" smtClean="0"/>
              <a:pPr/>
              <a:t>8/31/2022</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339" tIns="48170" rIns="96339" bIns="48170"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339" tIns="48170" rIns="96339" bIns="481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339" tIns="48170" rIns="96339" bIns="4817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339" tIns="48170" rIns="96339" bIns="48170" rtlCol="0" anchor="b"/>
          <a:lstStyle>
            <a:lvl1pPr algn="r">
              <a:defRPr sz="1200"/>
            </a:lvl1pPr>
          </a:lstStyle>
          <a:p>
            <a:fld id="{F7A4E053-0F9F-4B33-8B00-6ABC7C90EC0F}" type="slidenum">
              <a:rPr lang="en-US" smtClean="0"/>
              <a:pPr/>
              <a:t>‹#›</a:t>
            </a:fld>
            <a:endParaRPr lang="en-US"/>
          </a:p>
        </p:txBody>
      </p:sp>
    </p:spTree>
    <p:extLst>
      <p:ext uri="{BB962C8B-B14F-4D97-AF65-F5344CB8AC3E}">
        <p14:creationId xmlns:p14="http://schemas.microsoft.com/office/powerpoint/2010/main" val="124391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A4E053-0F9F-4B33-8B00-6ABC7C90EC0F}" type="slidenum">
              <a:rPr lang="en-US" smtClean="0"/>
              <a:pPr/>
              <a:t>1</a:t>
            </a:fld>
            <a:endParaRPr lang="en-US"/>
          </a:p>
        </p:txBody>
      </p:sp>
    </p:spTree>
    <p:extLst>
      <p:ext uri="{BB962C8B-B14F-4D97-AF65-F5344CB8AC3E}">
        <p14:creationId xmlns:p14="http://schemas.microsoft.com/office/powerpoint/2010/main" val="150213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572814" indent="-343689">
              <a:spcBef>
                <a:spcPts val="601"/>
              </a:spcBef>
              <a:spcAft>
                <a:spcPts val="601"/>
              </a:spcAft>
              <a:buSzPct val="100000"/>
              <a:buFont typeface="Wingdings" panose="05000000000000000000" pitchFamily="2" charset="2"/>
              <a:buChar char="§"/>
            </a:pPr>
            <a:r>
              <a:rPr lang="en-US" sz="2400" dirty="0">
                <a:solidFill>
                  <a:schemeClr val="tx1"/>
                </a:solidFill>
                <a:cs typeface="Times New Roman" panose="02020603050405020304" pitchFamily="18" charset="0"/>
              </a:rPr>
              <a:t>2022</a:t>
            </a:r>
          </a:p>
          <a:p>
            <a:pPr lvl="1">
              <a:spcBef>
                <a:spcPts val="301"/>
              </a:spcBef>
              <a:spcAft>
                <a:spcPts val="301"/>
              </a:spcAft>
              <a:buClrTx/>
              <a:buSzPct val="80000"/>
              <a:buFont typeface="Wingdings" panose="05000000000000000000" pitchFamily="2" charset="2"/>
              <a:buChar char="§"/>
            </a:pPr>
            <a:r>
              <a:rPr lang="en-US" sz="2000" dirty="0">
                <a:solidFill>
                  <a:schemeClr val="tx1"/>
                </a:solidFill>
                <a:cs typeface="Times New Roman" panose="02020603050405020304" pitchFamily="18" charset="0"/>
              </a:rPr>
              <a:t>Pile load test </a:t>
            </a:r>
          </a:p>
          <a:p>
            <a:pPr marL="914400" marR="0" lvl="1" indent="-228600" algn="l" defTabSz="914400" rtl="0" eaLnBrk="1" fontAlgn="auto" latinLnBrk="0" hangingPunct="1">
              <a:lnSpc>
                <a:spcPct val="100000"/>
              </a:lnSpc>
              <a:spcBef>
                <a:spcPts val="301"/>
              </a:spcBef>
              <a:spcAft>
                <a:spcPts val="301"/>
              </a:spcAft>
              <a:buClrTx/>
              <a:buSzPct val="80000"/>
              <a:buFont typeface="Wingdings" panose="05000000000000000000" pitchFamily="2" charset="2"/>
              <a:buChar char="§"/>
              <a:tabLst/>
              <a:defRPr/>
            </a:pPr>
            <a:r>
              <a:rPr lang="en-US" sz="2000" dirty="0">
                <a:solidFill>
                  <a:schemeClr val="tx1"/>
                </a:solidFill>
                <a:cs typeface="Times New Roman" panose="02020603050405020304" pitchFamily="18" charset="0"/>
              </a:rPr>
              <a:t>2 levee contracts (Reach 109 and 110) Q4 </a:t>
            </a:r>
            <a:r>
              <a:rPr lang="en-US" sz="2000" dirty="0">
                <a:solidFill>
                  <a:schemeClr val="tx1"/>
                </a:solidFill>
              </a:rPr>
              <a:t>CY2022</a:t>
            </a:r>
          </a:p>
          <a:p>
            <a:pPr lvl="1">
              <a:spcBef>
                <a:spcPts val="301"/>
              </a:spcBef>
              <a:spcAft>
                <a:spcPts val="301"/>
              </a:spcAft>
              <a:buClrTx/>
              <a:buSzPct val="80000"/>
              <a:buFont typeface="Wingdings" panose="05000000000000000000" pitchFamily="2" charset="2"/>
              <a:buChar char="§"/>
            </a:pPr>
            <a:endParaRPr lang="en-US" sz="2000" dirty="0">
              <a:solidFill>
                <a:schemeClr val="tx1"/>
              </a:solidFill>
              <a:cs typeface="Times New Roman" panose="02020603050405020304" pitchFamily="18" charset="0"/>
            </a:endParaRPr>
          </a:p>
          <a:p>
            <a:pPr marL="572814" indent="-343689">
              <a:spcBef>
                <a:spcPts val="601"/>
              </a:spcBef>
              <a:spcAft>
                <a:spcPts val="601"/>
              </a:spcAft>
              <a:buSzPct val="100000"/>
              <a:buFont typeface="Wingdings" panose="05000000000000000000" pitchFamily="2" charset="2"/>
              <a:buChar char="§"/>
            </a:pPr>
            <a:r>
              <a:rPr lang="en-US" sz="2400" dirty="0">
                <a:solidFill>
                  <a:schemeClr val="tx1"/>
                </a:solidFill>
                <a:ea typeface="Calibri" panose="020F0502020204030204" pitchFamily="34" charset="0"/>
                <a:cs typeface="Times New Roman" panose="02020603050405020304" pitchFamily="18" charset="0"/>
              </a:rPr>
              <a:t>2023</a:t>
            </a:r>
          </a:p>
          <a:p>
            <a:pPr marL="914400" marR="0" lvl="1" indent="-228600" algn="l" defTabSz="914400" rtl="0" eaLnBrk="1" fontAlgn="auto" latinLnBrk="0" hangingPunct="1">
              <a:lnSpc>
                <a:spcPct val="100000"/>
              </a:lnSpc>
              <a:spcBef>
                <a:spcPts val="301"/>
              </a:spcBef>
              <a:spcAft>
                <a:spcPts val="301"/>
              </a:spcAft>
              <a:buClrTx/>
              <a:buSzPct val="80000"/>
              <a:buFont typeface="Wingdings" panose="05000000000000000000" pitchFamily="2" charset="2"/>
              <a:buChar char="§"/>
              <a:tabLst/>
              <a:defRPr/>
            </a:pPr>
            <a:r>
              <a:rPr lang="en-US" sz="2000" dirty="0">
                <a:solidFill>
                  <a:schemeClr val="tx1"/>
                </a:solidFill>
                <a:ea typeface="Calibri" panose="020F0502020204030204" pitchFamily="34" charset="0"/>
                <a:cs typeface="Times New Roman" panose="02020603050405020304" pitchFamily="18" charset="0"/>
              </a:rPr>
              <a:t>8 levee/drainage structures contracts  Q1 </a:t>
            </a:r>
            <a:r>
              <a:rPr lang="en-US" sz="2000" dirty="0">
                <a:solidFill>
                  <a:schemeClr val="tx1"/>
                </a:solidFill>
              </a:rPr>
              <a:t>CY2023</a:t>
            </a:r>
          </a:p>
          <a:p>
            <a:pPr marL="914400" marR="0" lvl="1" indent="-228600" algn="l" defTabSz="914400" rtl="0" eaLnBrk="1" fontAlgn="auto" latinLnBrk="0" hangingPunct="1">
              <a:lnSpc>
                <a:spcPct val="100000"/>
              </a:lnSpc>
              <a:spcBef>
                <a:spcPts val="301"/>
              </a:spcBef>
              <a:spcAft>
                <a:spcPts val="301"/>
              </a:spcAft>
              <a:buClrTx/>
              <a:buSzPct val="80000"/>
              <a:buFont typeface="Wingdings" panose="05000000000000000000" pitchFamily="2" charset="2"/>
              <a:buChar char="§"/>
              <a:tabLst/>
              <a:defRPr/>
            </a:pPr>
            <a:endParaRPr lang="en-US" sz="2000" dirty="0">
              <a:solidFill>
                <a:schemeClr val="tx1"/>
              </a:solidFill>
            </a:endParaRPr>
          </a:p>
          <a:p>
            <a:pPr marL="914400" marR="0" lvl="1" indent="-228600" algn="l" defTabSz="914400" rtl="0" eaLnBrk="1" fontAlgn="auto" latinLnBrk="0" hangingPunct="1">
              <a:lnSpc>
                <a:spcPct val="100000"/>
              </a:lnSpc>
              <a:spcBef>
                <a:spcPts val="301"/>
              </a:spcBef>
              <a:spcAft>
                <a:spcPts val="301"/>
              </a:spcAft>
              <a:buClrTx/>
              <a:buSzPct val="80000"/>
              <a:buFont typeface="Wingdings" panose="05000000000000000000" pitchFamily="2" charset="2"/>
              <a:buChar char="§"/>
              <a:tabLst/>
              <a:defRPr/>
            </a:pPr>
            <a:r>
              <a:rPr lang="en-US" sz="2000" dirty="0">
                <a:solidFill>
                  <a:schemeClr val="tx1"/>
                </a:solidFill>
              </a:rPr>
              <a:t>1 drainage structure contract Q2 CY 2023</a:t>
            </a:r>
          </a:p>
          <a:p>
            <a:pPr lvl="1">
              <a:spcBef>
                <a:spcPts val="301"/>
              </a:spcBef>
              <a:spcAft>
                <a:spcPts val="301"/>
              </a:spcAft>
              <a:buClrTx/>
              <a:buSzPct val="80000"/>
              <a:buFont typeface="Wingdings" panose="05000000000000000000" pitchFamily="2" charset="2"/>
              <a:buChar char="§"/>
            </a:pPr>
            <a:endParaRPr lang="en-US" sz="2000" dirty="0">
              <a:solidFill>
                <a:schemeClr val="tx1"/>
              </a:solidFill>
              <a:ea typeface="Calibri" panose="020F0502020204030204" pitchFamily="34" charset="0"/>
              <a:cs typeface="Times New Roman" panose="02020603050405020304" pitchFamily="18" charset="0"/>
            </a:endParaRPr>
          </a:p>
          <a:p>
            <a:pPr lvl="1">
              <a:spcBef>
                <a:spcPts val="301"/>
              </a:spcBef>
              <a:spcAft>
                <a:spcPts val="301"/>
              </a:spcAft>
              <a:buClrTx/>
              <a:buSzPct val="80000"/>
              <a:buFont typeface="Wingdings" panose="05000000000000000000" pitchFamily="2" charset="2"/>
              <a:buChar char="§"/>
            </a:pPr>
            <a:r>
              <a:rPr lang="en-US" sz="2000" dirty="0">
                <a:solidFill>
                  <a:schemeClr val="tx1"/>
                </a:solidFill>
              </a:rPr>
              <a:t>Single contract for both pump stations Q3 CY2023</a:t>
            </a:r>
          </a:p>
          <a:p>
            <a:pPr marL="685800" lvl="1" indent="0">
              <a:spcBef>
                <a:spcPts val="301"/>
              </a:spcBef>
              <a:spcAft>
                <a:spcPts val="301"/>
              </a:spcAft>
              <a:buClrTx/>
              <a:buSzPct val="80000"/>
              <a:buFont typeface="Wingdings" panose="05000000000000000000" pitchFamily="2" charset="2"/>
              <a:buNone/>
            </a:pPr>
            <a:endParaRPr lang="en-US" sz="2000" dirty="0">
              <a:solidFill>
                <a:schemeClr val="tx1"/>
              </a:solidFill>
            </a:endParaRPr>
          </a:p>
          <a:p>
            <a:pPr marL="572814" indent="-343689">
              <a:spcBef>
                <a:spcPts val="601"/>
              </a:spcBef>
              <a:spcAft>
                <a:spcPts val="601"/>
              </a:spcAft>
              <a:buSzPct val="100000"/>
              <a:buFont typeface="Wingdings" panose="05000000000000000000" pitchFamily="2" charset="2"/>
              <a:buChar char="§"/>
            </a:pPr>
            <a:r>
              <a:rPr lang="en-US" sz="2400" dirty="0">
                <a:solidFill>
                  <a:schemeClr val="tx1"/>
                </a:solidFill>
                <a:ea typeface="Calibri" panose="020F0502020204030204" pitchFamily="34" charset="0"/>
                <a:cs typeface="Times New Roman" panose="02020603050405020304" pitchFamily="18" charset="0"/>
              </a:rPr>
              <a:t>2024</a:t>
            </a:r>
          </a:p>
          <a:p>
            <a:pPr lvl="1">
              <a:spcBef>
                <a:spcPts val="301"/>
              </a:spcBef>
              <a:spcAft>
                <a:spcPts val="301"/>
              </a:spcAft>
              <a:buClrTx/>
              <a:buSzPct val="80000"/>
              <a:buFont typeface="Wingdings" panose="05000000000000000000" pitchFamily="2" charset="2"/>
              <a:buChar char="§"/>
            </a:pPr>
            <a:r>
              <a:rPr lang="en-US" sz="2000" dirty="0">
                <a:solidFill>
                  <a:schemeClr val="tx1"/>
                </a:solidFill>
                <a:ea typeface="Calibri" panose="020F0502020204030204" pitchFamily="34" charset="0"/>
                <a:cs typeface="Times New Roman" panose="02020603050405020304" pitchFamily="18" charset="0"/>
              </a:rPr>
              <a:t>3 Western Levee Reaches (Constructed by CPRA as WIK) Q2 CY2024</a:t>
            </a:r>
          </a:p>
          <a:p>
            <a:pPr marL="572814" indent="-343689">
              <a:spcBef>
                <a:spcPts val="301"/>
              </a:spcBef>
              <a:spcAft>
                <a:spcPts val="301"/>
              </a:spcAft>
              <a:buClrTx/>
              <a:buSzPct val="80000"/>
              <a:buFont typeface="Arial" panose="020B0604020202020204" pitchFamily="34" charset="0"/>
              <a:buChar char="•"/>
            </a:pPr>
            <a:endParaRPr lang="en-US" sz="2000" dirty="0">
              <a:solidFill>
                <a:schemeClr val="tx1"/>
              </a:solidFill>
              <a:ea typeface="Calibri" panose="020F0502020204030204" pitchFamily="34" charset="0"/>
              <a:cs typeface="Times New Roman" panose="02020603050405020304" pitchFamily="18" charset="0"/>
            </a:endParaRPr>
          </a:p>
          <a:p>
            <a:pPr>
              <a:spcBef>
                <a:spcPts val="301"/>
              </a:spcBef>
              <a:spcAft>
                <a:spcPts val="301"/>
              </a:spcAft>
              <a:buClrTx/>
              <a:buSzPct val="80000"/>
              <a:buFont typeface="Wingdings" panose="05000000000000000000" pitchFamily="2" charset="2"/>
              <a:buChar char="§"/>
            </a:pPr>
            <a:r>
              <a:rPr lang="en-US" sz="2000" dirty="0">
                <a:solidFill>
                  <a:schemeClr val="tx1"/>
                </a:solidFill>
                <a:ea typeface="Calibri" panose="020F0502020204030204" pitchFamily="34" charset="0"/>
                <a:cs typeface="Times New Roman" panose="02020603050405020304" pitchFamily="18" charset="0"/>
              </a:rPr>
              <a:t>101a- 106 have wick drains and have an estimated 6 month hold period between each successive lift.</a:t>
            </a:r>
          </a:p>
          <a:p>
            <a:pPr>
              <a:spcBef>
                <a:spcPts val="301"/>
              </a:spcBef>
              <a:spcAft>
                <a:spcPts val="301"/>
              </a:spcAft>
              <a:buClrTx/>
              <a:buSzPct val="80000"/>
              <a:buFont typeface="Wingdings" panose="05000000000000000000" pitchFamily="2" charset="2"/>
              <a:buChar char="§"/>
            </a:pPr>
            <a:endParaRPr lang="en-US" sz="2000" dirty="0">
              <a:solidFill>
                <a:schemeClr val="tx1"/>
              </a:solidFill>
              <a:ea typeface="Calibri" panose="020F0502020204030204" pitchFamily="34" charset="0"/>
              <a:cs typeface="Times New Roman" panose="02020603050405020304" pitchFamily="18" charset="0"/>
            </a:endParaRPr>
          </a:p>
          <a:p>
            <a:pPr>
              <a:spcBef>
                <a:spcPts val="301"/>
              </a:spcBef>
              <a:spcAft>
                <a:spcPts val="301"/>
              </a:spcAft>
              <a:buClrTx/>
              <a:buSzPct val="80000"/>
              <a:buFont typeface="Wingdings" panose="05000000000000000000" pitchFamily="2" charset="2"/>
              <a:buChar char="§"/>
            </a:pPr>
            <a:r>
              <a:rPr lang="en-US" sz="2000" dirty="0">
                <a:solidFill>
                  <a:schemeClr val="tx1"/>
                </a:solidFill>
                <a:ea typeface="Calibri" panose="020F0502020204030204" pitchFamily="34" charset="0"/>
                <a:cs typeface="Times New Roman" panose="02020603050405020304" pitchFamily="18" charset="0"/>
              </a:rPr>
              <a:t>107-110 do not have wick drains due to better soil condition and lower design elevations.</a:t>
            </a:r>
          </a:p>
          <a:p>
            <a:pPr marL="572814" indent="-343689">
              <a:spcBef>
                <a:spcPts val="301"/>
              </a:spcBef>
              <a:spcAft>
                <a:spcPts val="301"/>
              </a:spcAft>
              <a:buClrTx/>
              <a:buSzPct val="80000"/>
              <a:buFont typeface="Arial" panose="020B0604020202020204" pitchFamily="34" charset="0"/>
              <a:buChar char="•"/>
            </a:pPr>
            <a:endParaRPr lang="en-US" sz="2000" dirty="0">
              <a:solidFill>
                <a:schemeClr val="tx1"/>
              </a:solidFill>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A4E053-0F9F-4B33-8B00-6ABC7C90EC0F}" type="slidenum">
              <a:rPr lang="en-US" smtClean="0"/>
              <a:pPr/>
              <a:t>8</a:t>
            </a:fld>
            <a:endParaRPr lang="en-US"/>
          </a:p>
        </p:txBody>
      </p:sp>
    </p:spTree>
    <p:extLst>
      <p:ext uri="{BB962C8B-B14F-4D97-AF65-F5344CB8AC3E}">
        <p14:creationId xmlns:p14="http://schemas.microsoft.com/office/powerpoint/2010/main" val="320695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A4E053-0F9F-4B33-8B00-6ABC7C90EC0F}" type="slidenum">
              <a:rPr lang="en-US" smtClean="0"/>
              <a:pPr/>
              <a:t>10</a:t>
            </a:fld>
            <a:endParaRPr lang="en-US"/>
          </a:p>
        </p:txBody>
      </p:sp>
    </p:spTree>
    <p:extLst>
      <p:ext uri="{BB962C8B-B14F-4D97-AF65-F5344CB8AC3E}">
        <p14:creationId xmlns:p14="http://schemas.microsoft.com/office/powerpoint/2010/main" val="323756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a:xfrm>
            <a:off x="3498850" y="6381750"/>
            <a:ext cx="2133600" cy="476250"/>
          </a:xfrm>
          <a:prstGeom prst="rect">
            <a:avLst/>
          </a:prstGeom>
        </p:spPr>
        <p:txBody>
          <a:bodyPr/>
          <a:lstStyle>
            <a:lvl1pPr>
              <a:defRPr/>
            </a:lvl1pPr>
          </a:lstStyle>
          <a:p>
            <a:fld id="{B095FB8B-802C-4531-BFD7-15C4127769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3498850" y="6381750"/>
            <a:ext cx="2133600" cy="476250"/>
          </a:xfrm>
          <a:prstGeom prst="rect">
            <a:avLst/>
          </a:prstGeom>
        </p:spPr>
        <p:txBody>
          <a:bodyPr/>
          <a:lstStyle>
            <a:lvl1pPr>
              <a:defRPr/>
            </a:lvl1pPr>
          </a:lstStyle>
          <a:p>
            <a:fld id="{C6825573-F904-4569-8B6B-66E354D79E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3498850" y="6381750"/>
            <a:ext cx="2133600" cy="476250"/>
          </a:xfrm>
          <a:prstGeom prst="rect">
            <a:avLst/>
          </a:prstGeom>
        </p:spPr>
        <p:txBody>
          <a:bodyPr/>
          <a:lstStyle>
            <a:lvl1pPr>
              <a:defRPr/>
            </a:lvl1pPr>
          </a:lstStyle>
          <a:p>
            <a:fld id="{D3FA0B78-6F05-43B2-84EC-CBD8AF07FB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342040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a:prstGeom prst="rect">
            <a:avLst/>
          </a:prstGeo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8506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00CA8EC0-E85C-47A1-80FA-1B64F7E1547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00CA3E4-A633-4FD8-B6E5-5D665E3F9BB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C88CF27-4487-4DE8-B966-631DE26D132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8746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746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D1BDCA6-C191-4A63-87E6-5559EF275FE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03618249-2633-4166-9FF9-5850D58203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8746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746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498850" y="6381750"/>
            <a:ext cx="2133600" cy="476250"/>
          </a:xfrm>
          <a:prstGeom prst="rect">
            <a:avLst/>
          </a:prstGeom>
        </p:spPr>
        <p:txBody>
          <a:bodyPr/>
          <a:lstStyle>
            <a:lvl1pPr>
              <a:defRPr/>
            </a:lvl1pPr>
          </a:lstStyle>
          <a:p>
            <a:fld id="{3A911B88-5982-4D4A-954E-9D678EB70E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AD3F6526-5338-47D8-8C30-8373913D25C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4C49997-4483-477F-8325-4E4C31D0418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3EA75DF-E540-45C7-9031-E016597CA3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426F2FC-7744-4FC7-AB4B-5F73E91862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64C77FD7-CF7B-44EF-998E-D53E21EFAD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7269E40-DEDE-426A-ACCB-3CBD6551121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3498850" y="6381750"/>
            <a:ext cx="2133600" cy="476250"/>
          </a:xfrm>
          <a:prstGeom prst="rect">
            <a:avLst/>
          </a:prstGeom>
        </p:spPr>
        <p:txBody>
          <a:bodyPr/>
          <a:lstStyle>
            <a:lvl1pPr>
              <a:defRPr/>
            </a:lvl1pPr>
          </a:lstStyle>
          <a:p>
            <a:fld id="{7B461F68-D4E3-400F-A49F-6917BB54F4C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152400"/>
            <a:ext cx="8610600" cy="5973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8B98DB66-844B-484E-B323-9E4F245A8E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AC3350B-8DC0-4000-9824-3AF930C6D4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98850" y="6381750"/>
            <a:ext cx="2133600" cy="476250"/>
          </a:xfrm>
          <a:prstGeom prst="rect">
            <a:avLst/>
          </a:prstGeom>
        </p:spPr>
        <p:txBody>
          <a:bodyPr/>
          <a:lstStyle>
            <a:lvl1pPr>
              <a:defRPr/>
            </a:lvl1pPr>
          </a:lstStyle>
          <a:p>
            <a:fld id="{A989B28E-537A-43DD-A6AB-05E67581AF7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46F6D55-0D7B-45DD-A435-C82086FAC2D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8746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746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BDC46CD-CF22-46CA-AE53-509BB13300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46FCB3B-B354-40F7-A6F0-5319F283937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0346A256-ED9F-48A4-AF95-7EA4A26466D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26FD8E2-8942-4863-AA0E-BD551FD2F04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86B9009-B34B-4B3F-B038-D80D2DD2781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B3FCFE2-895C-4D7F-8817-5FFE60371A0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06881DE-074D-40CA-B82B-989F79E07D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678854-5469-408F-B341-44E03CC73F7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095FB8B-802C-4531-BFD7-15C4127769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498850" y="6381750"/>
            <a:ext cx="2133600" cy="476250"/>
          </a:xfrm>
          <a:prstGeom prst="rect">
            <a:avLst/>
          </a:prstGeom>
        </p:spPr>
        <p:txBody>
          <a:bodyPr/>
          <a:lstStyle>
            <a:lvl1pPr>
              <a:defRPr/>
            </a:lvl1pPr>
          </a:lstStyle>
          <a:p>
            <a:fld id="{54ABCC6E-C2E4-48D9-B81A-83091AE123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3FA0B78-6F05-43B2-84EC-CBD8AF07FB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7D1B1A5F-2CC3-4B73-B0C4-B5AFE11655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8746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746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A911B88-5982-4D4A-954E-9D678EB70E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B461F68-D4E3-400F-A49F-6917BB54F4C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A989B28E-537A-43DD-A6AB-05E67581AF7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4ABCC6E-C2E4-48D9-B81A-83091AE123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CC17943-1E2D-41F2-B5A0-B33D048226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FA03031-86C4-4333-92E5-5F6A6288E28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01BAA3D-14B7-463E-9DF1-1B466D0BB65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6825573-F904-4569-8B6B-66E354D79E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3498850" y="6381750"/>
            <a:ext cx="2133600" cy="476250"/>
          </a:xfrm>
          <a:prstGeom prst="rect">
            <a:avLst/>
          </a:prstGeom>
        </p:spPr>
        <p:txBody>
          <a:bodyPr/>
          <a:lstStyle>
            <a:lvl1pPr>
              <a:defRPr/>
            </a:lvl1pPr>
          </a:lstStyle>
          <a:p>
            <a:fld id="{DCC17943-1E2D-41F2-B5A0-B33D048226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3498850" y="6381750"/>
            <a:ext cx="2133600" cy="476250"/>
          </a:xfrm>
          <a:prstGeom prst="rect">
            <a:avLst/>
          </a:prstGeom>
        </p:spPr>
        <p:txBody>
          <a:bodyPr/>
          <a:lstStyle>
            <a:lvl1pPr>
              <a:defRPr/>
            </a:lvl1pPr>
          </a:lstStyle>
          <a:p>
            <a:fld id="{DFA03031-86C4-4333-92E5-5F6A6288E28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3498850" y="6381750"/>
            <a:ext cx="2133600" cy="476250"/>
          </a:xfrm>
          <a:prstGeom prst="rect">
            <a:avLst/>
          </a:prstGeom>
        </p:spPr>
        <p:txBody>
          <a:bodyPr/>
          <a:lstStyle>
            <a:lvl1pPr>
              <a:defRPr/>
            </a:lvl1pPr>
          </a:lstStyle>
          <a:p>
            <a:fld id="{801BAA3D-14B7-463E-9DF1-1B466D0BB652}"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18" Type="http://schemas.openxmlformats.org/officeDocument/2006/relationships/image" Target="../media/image5.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6.png"/><Relationship Id="rId2" Type="http://schemas.openxmlformats.org/officeDocument/2006/relationships/slideLayout" Target="../slideLayouts/slideLayout37.xml"/><Relationship Id="rId16"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9.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bwMode="auto">
          <a:xfrm>
            <a:off x="457200" y="274638"/>
            <a:ext cx="8229600" cy="81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9107" name="Rectangle 3"/>
          <p:cNvSpPr>
            <a:spLocks noGrp="1" noChangeArrowheads="1"/>
          </p:cNvSpPr>
          <p:nvPr>
            <p:ph type="body" idx="1"/>
          </p:nvPr>
        </p:nvSpPr>
        <p:spPr bwMode="auto">
          <a:xfrm>
            <a:off x="457200" y="1287463"/>
            <a:ext cx="8229600" cy="4857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4"/>
          </p:nvPr>
        </p:nvSpPr>
        <p:spPr bwMode="auto">
          <a:xfrm>
            <a:off x="3498850" y="6381750"/>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smtClean="0"/>
            </a:lvl1pPr>
          </a:lstStyle>
          <a:p>
            <a:pPr fontAlgn="base">
              <a:spcBef>
                <a:spcPct val="0"/>
              </a:spcBef>
              <a:spcAft>
                <a:spcPct val="0"/>
              </a:spcAft>
              <a:defRPr/>
            </a:pPr>
            <a:fld id="{90015C3F-237B-4601-90BF-1F966B83E050}" type="slidenum">
              <a:rPr lang="en-US" b="1" smtClean="0">
                <a:solidFill>
                  <a:srgbClr val="000000"/>
                </a:solidFill>
              </a:rPr>
              <a:pPr fontAlgn="base">
                <a:spcBef>
                  <a:spcPct val="0"/>
                </a:spcBef>
                <a:spcAft>
                  <a:spcPct val="0"/>
                </a:spcAft>
                <a:defRPr/>
              </a:pPr>
              <a:t>‹#›</a:t>
            </a:fld>
            <a:endParaRPr lang="en-US"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fontAlgn="base">
        <a:spcBef>
          <a:spcPct val="0"/>
        </a:spcBef>
        <a:spcAft>
          <a:spcPct val="0"/>
        </a:spcAft>
        <a:defRPr sz="3600" b="1">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5" cstate="print">
            <a:extLst>
              <a:ext uri="{28A0092B-C50C-407E-A947-70E740481C1C}">
                <a14:useLocalDpi xmlns:a14="http://schemas.microsoft.com/office/drawing/2010/main" val="0"/>
              </a:ext>
            </a:extLst>
          </a:blip>
          <a:srcRect r="28214"/>
          <a:stretch/>
        </p:blipFill>
        <p:spPr>
          <a:xfrm rot="5400000">
            <a:off x="4380714" y="2094718"/>
            <a:ext cx="4354496" cy="5172076"/>
          </a:xfrm>
          <a:prstGeom prst="rect">
            <a:avLst/>
          </a:prstGeom>
        </p:spPr>
      </p:pic>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72628" y="1227994"/>
            <a:ext cx="4471372" cy="3135887"/>
          </a:xfrm>
          <a:prstGeom prst="rect">
            <a:avLst/>
          </a:prstGeom>
        </p:spPr>
      </p:pic>
      <p:pic>
        <p:nvPicPr>
          <p:cNvPr id="4100" name="Picture 4" descr="ppt_camo_bkgrnd-03"/>
          <p:cNvPicPr>
            <a:picLocks noChangeAspect="1" noChangeArrowheads="1"/>
          </p:cNvPicPr>
          <p:nvPr userDrawn="1"/>
        </p:nvPicPr>
        <p:blipFill>
          <a:blip r:embed="rId17" cstate="print"/>
          <a:srcRect/>
          <a:stretch>
            <a:fillRect/>
          </a:stretch>
        </p:blipFill>
        <p:spPr bwMode="auto">
          <a:xfrm>
            <a:off x="0" y="0"/>
            <a:ext cx="9139768" cy="6857999"/>
          </a:xfrm>
          <a:prstGeom prst="rect">
            <a:avLst/>
          </a:prstGeom>
          <a:noFill/>
          <a:ln w="9525">
            <a:noFill/>
            <a:miter lim="800000"/>
            <a:headEnd/>
            <a:tailEnd/>
          </a:ln>
        </p:spPr>
      </p:pic>
      <p:sp>
        <p:nvSpPr>
          <p:cNvPr id="2798600" name="Text Box 8"/>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1200" b="1">
                <a:solidFill>
                  <a:srgbClr val="000000"/>
                </a:solidFill>
              </a:rPr>
              <a:t>US Army Corps of Engineers</a:t>
            </a:r>
          </a:p>
          <a:p>
            <a:pPr fontAlgn="base">
              <a:spcBef>
                <a:spcPct val="0"/>
              </a:spcBef>
              <a:spcAft>
                <a:spcPct val="0"/>
              </a:spcAft>
              <a:defRPr/>
            </a:pPr>
            <a:r>
              <a:rPr lang="en-US" b="1">
                <a:solidFill>
                  <a:srgbClr val="000000"/>
                </a:solidFill>
              </a:rPr>
              <a:t>BUILDING STRONG</a:t>
            </a:r>
            <a:r>
              <a:rPr lang="en-US" sz="1400" b="1" baseline="-25000">
                <a:solidFill>
                  <a:srgbClr val="000000"/>
                </a:solidFill>
              </a:rPr>
              <a:t>®</a:t>
            </a:r>
          </a:p>
        </p:txBody>
      </p:sp>
      <p:sp>
        <p:nvSpPr>
          <p:cNvPr id="4102" name="Rectangle 7"/>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PRESENTATION TITLE</a:t>
            </a:r>
          </a:p>
        </p:txBody>
      </p:sp>
      <p:pic>
        <p:nvPicPr>
          <p:cNvPr id="4101" name="Picture 6" descr="USACE_logo"/>
          <p:cNvPicPr>
            <a:picLocks noChangeAspect="1" noChangeArrowheads="1"/>
          </p:cNvPicPr>
          <p:nvPr/>
        </p:nvPicPr>
        <p:blipFill>
          <a:blip r:embed="rId18" cstate="print"/>
          <a:srcRect/>
          <a:stretch>
            <a:fillRect/>
          </a:stretch>
        </p:blipFill>
        <p:spPr bwMode="auto">
          <a:xfrm>
            <a:off x="228600" y="5081588"/>
            <a:ext cx="1371600" cy="938212"/>
          </a:xfrm>
          <a:prstGeom prst="rect">
            <a:avLst/>
          </a:prstGeom>
          <a:noFill/>
          <a:ln w="9525">
            <a:noFill/>
            <a:miter lim="800000"/>
            <a:headEnd/>
            <a:tailEnd/>
          </a:ln>
        </p:spPr>
      </p:pic>
      <p:grpSp>
        <p:nvGrpSpPr>
          <p:cNvPr id="3" name="Group 2"/>
          <p:cNvGrpSpPr/>
          <p:nvPr userDrawn="1"/>
        </p:nvGrpSpPr>
        <p:grpSpPr>
          <a:xfrm>
            <a:off x="3971925" y="1571625"/>
            <a:ext cx="5172075" cy="5286375"/>
            <a:chOff x="3971925" y="1571625"/>
            <a:chExt cx="5172075" cy="5286375"/>
          </a:xfrm>
        </p:grpSpPr>
        <p:pic>
          <p:nvPicPr>
            <p:cNvPr id="4105" name="Picture 5" descr="white_curve"/>
            <p:cNvPicPr>
              <a:picLocks noChangeAspect="1" noChangeArrowheads="1"/>
            </p:cNvPicPr>
            <p:nvPr userDrawn="1"/>
          </p:nvPicPr>
          <p:blipFill>
            <a:blip r:embed="rId19" cstate="print"/>
            <a:srcRect/>
            <a:stretch>
              <a:fillRect/>
            </a:stretch>
          </p:blipFill>
          <p:spPr bwMode="auto">
            <a:xfrm>
              <a:off x="3971925" y="1571625"/>
              <a:ext cx="5172075" cy="5286375"/>
            </a:xfrm>
            <a:prstGeom prst="rect">
              <a:avLst/>
            </a:prstGeom>
            <a:noFill/>
            <a:ln w="9525">
              <a:noFill/>
              <a:miter lim="800000"/>
              <a:headEnd/>
              <a:tailEnd/>
            </a:ln>
          </p:spPr>
        </p:pic>
        <p:sp>
          <p:nvSpPr>
            <p:cNvPr id="2798601" name="Line 9"/>
            <p:cNvSpPr>
              <a:spLocks noChangeShapeType="1"/>
            </p:cNvSpPr>
            <p:nvPr/>
          </p:nvSpPr>
          <p:spPr bwMode="auto">
            <a:xfrm>
              <a:off x="4625009" y="4363881"/>
              <a:ext cx="4515816" cy="18040"/>
            </a:xfrm>
            <a:prstGeom prst="line">
              <a:avLst/>
            </a:prstGeom>
            <a:noFill/>
            <a:ln w="63500">
              <a:solidFill>
                <a:schemeClr val="bg1"/>
              </a:solidFill>
              <a:round/>
              <a:headEnd/>
              <a:tailEnd/>
            </a:ln>
            <a:effectLst/>
          </p:spPr>
          <p:txBody>
            <a:bodyPr/>
            <a:lstStyle/>
            <a:p>
              <a:pPr fontAlgn="base">
                <a:spcBef>
                  <a:spcPct val="0"/>
                </a:spcBef>
                <a:spcAft>
                  <a:spcPct val="0"/>
                </a:spcAft>
                <a:defRPr/>
              </a:pPr>
              <a:endParaRPr lang="en-US" b="1">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73" r:id="rId12"/>
    <p:sldLayoutId id="2147483774"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bwMode="auto">
          <a:xfrm>
            <a:off x="457200" y="274638"/>
            <a:ext cx="8229600" cy="814387"/>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5011" name="Rectangle 3"/>
          <p:cNvSpPr>
            <a:spLocks noGrp="1" noChangeArrowheads="1"/>
          </p:cNvSpPr>
          <p:nvPr>
            <p:ph type="body" idx="1"/>
          </p:nvPr>
        </p:nvSpPr>
        <p:spPr bwMode="auto">
          <a:xfrm>
            <a:off x="457200" y="1287463"/>
            <a:ext cx="8229600" cy="485775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195012" name="Rectangle 4"/>
          <p:cNvSpPr>
            <a:spLocks noGrp="1" noChangeArrowheads="1"/>
          </p:cNvSpPr>
          <p:nvPr>
            <p:ph type="sldNum" sz="quarter" idx="4"/>
          </p:nvPr>
        </p:nvSpPr>
        <p:spPr bwMode="auto">
          <a:xfrm>
            <a:off x="3498850" y="6381750"/>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a:lvl1pPr>
          </a:lstStyle>
          <a:p>
            <a:pPr fontAlgn="base">
              <a:spcBef>
                <a:spcPct val="0"/>
              </a:spcBef>
              <a:spcAft>
                <a:spcPct val="0"/>
              </a:spcAft>
              <a:defRPr/>
            </a:pPr>
            <a:fld id="{B8ACA285-F5B4-4A6B-8060-ED1E00C38AC6}" type="slidenum">
              <a:rPr lang="en-US" smtClean="0">
                <a:solidFill>
                  <a:srgbClr val="000000"/>
                </a:solidFill>
              </a:rPr>
              <a:pPr fontAlgn="base">
                <a:spcBef>
                  <a:spcPct val="0"/>
                </a:spcBef>
                <a:spcAft>
                  <a:spcPct val="0"/>
                </a:spcAft>
                <a:defRPr/>
              </a:pPr>
              <a:t>‹#›</a:t>
            </a:fld>
            <a:endParaRPr lang="en-US">
              <a:solidFill>
                <a:srgbClr val="000000"/>
              </a:solidFill>
            </a:endParaRPr>
          </a:p>
        </p:txBody>
      </p:sp>
      <p:pic>
        <p:nvPicPr>
          <p:cNvPr id="6149" name="Picture 5"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a:ln w="9525">
            <a:noFill/>
            <a:miter lim="800000"/>
            <a:headEnd/>
            <a:tailEnd/>
          </a:ln>
        </p:spPr>
      </p:pic>
      <p:sp>
        <p:nvSpPr>
          <p:cNvPr id="1195014" name="Text Box 6"/>
          <p:cNvSpPr txBox="1">
            <a:spLocks noChangeArrowheads="1"/>
          </p:cNvSpPr>
          <p:nvPr/>
        </p:nvSpPr>
        <p:spPr bwMode="auto">
          <a:xfrm>
            <a:off x="6223000" y="6416675"/>
            <a:ext cx="2606675" cy="212725"/>
          </a:xfrm>
          <a:prstGeom prst="rect">
            <a:avLst/>
          </a:prstGeom>
          <a:noFill/>
          <a:ln w="9525">
            <a:noFill/>
            <a:miter lim="800000"/>
            <a:headEnd/>
            <a:tailEnd/>
          </a:ln>
          <a:effectLst>
            <a:outerShdw dist="17961" dir="2700000" algn="ctr" rotWithShape="0">
              <a:schemeClr val="tx1"/>
            </a:outerShdw>
          </a:effectLst>
        </p:spPr>
        <p:txBody>
          <a:bodyPr lIns="0" tIns="0" rIns="0" bIns="0">
            <a:spAutoFit/>
          </a:bodyPr>
          <a:lstStyle/>
          <a:p>
            <a:pPr algn="r" fontAlgn="base">
              <a:spcBef>
                <a:spcPct val="0"/>
              </a:spcBef>
              <a:spcAft>
                <a:spcPct val="0"/>
              </a:spcAft>
              <a:defRPr/>
            </a:pPr>
            <a:r>
              <a:rPr lang="en-US" sz="1400" b="1">
                <a:solidFill>
                  <a:srgbClr val="FFFFCC"/>
                </a:solidFill>
              </a:rPr>
              <a:t>BUILDING STRONG</a:t>
            </a:r>
            <a:r>
              <a:rPr lang="en-US" sz="1400" b="1" baseline="-25000">
                <a:solidFill>
                  <a:srgbClr val="FFFFCC"/>
                </a:solidFill>
              </a:rPr>
              <a:t>®</a:t>
            </a:r>
          </a:p>
        </p:txBody>
      </p:sp>
      <p:sp>
        <p:nvSpPr>
          <p:cNvPr id="1195015" name="Line 7"/>
          <p:cNvSpPr>
            <a:spLocks noChangeShapeType="1"/>
          </p:cNvSpPr>
          <p:nvPr/>
        </p:nvSpPr>
        <p:spPr bwMode="auto">
          <a:xfrm flipH="1">
            <a:off x="457200" y="6324600"/>
            <a:ext cx="8229600" cy="0"/>
          </a:xfrm>
          <a:prstGeom prst="line">
            <a:avLst/>
          </a:prstGeom>
          <a:noFill/>
          <a:ln w="9525">
            <a:solidFill>
              <a:srgbClr val="FFFFCC"/>
            </a:solidFill>
            <a:round/>
            <a:headEnd/>
            <a:tailEnd/>
          </a:ln>
          <a:effectLst/>
        </p:spPr>
        <p:txBody>
          <a:bodyPr/>
          <a:lstStyle/>
          <a:p>
            <a:pPr fontAlgn="base">
              <a:spcBef>
                <a:spcPct val="0"/>
              </a:spcBef>
              <a:spcAft>
                <a:spcPct val="0"/>
              </a:spcAft>
              <a:defRPr/>
            </a:pPr>
            <a:endParaRPr 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charset="0"/>
        </a:defRPr>
      </a:lvl2pPr>
      <a:lvl3pPr algn="ctr" rtl="0" eaLnBrk="0" fontAlgn="base" hangingPunct="0">
        <a:spcBef>
          <a:spcPct val="0"/>
        </a:spcBef>
        <a:spcAft>
          <a:spcPct val="0"/>
        </a:spcAft>
        <a:defRPr sz="3600" b="1">
          <a:solidFill>
            <a:srgbClr val="FFFF00"/>
          </a:solidFill>
          <a:latin typeface="Arial" charset="0"/>
        </a:defRPr>
      </a:lvl3pPr>
      <a:lvl4pPr algn="ctr" rtl="0" eaLnBrk="0" fontAlgn="base" hangingPunct="0">
        <a:spcBef>
          <a:spcPct val="0"/>
        </a:spcBef>
        <a:spcAft>
          <a:spcPct val="0"/>
        </a:spcAft>
        <a:defRPr sz="3600" b="1">
          <a:solidFill>
            <a:srgbClr val="FFFF00"/>
          </a:solidFill>
          <a:latin typeface="Arial" charset="0"/>
        </a:defRPr>
      </a:lvl4pPr>
      <a:lvl5pPr algn="ctr" rtl="0" eaLnBrk="0" fontAlgn="base" hangingPunct="0">
        <a:spcBef>
          <a:spcPct val="0"/>
        </a:spcBef>
        <a:spcAft>
          <a:spcPct val="0"/>
        </a:spcAft>
        <a:defRPr sz="3600" b="1">
          <a:solidFill>
            <a:srgbClr val="FFFF00"/>
          </a:solidFill>
          <a:latin typeface="Arial" charset="0"/>
        </a:defRPr>
      </a:lvl5pPr>
      <a:lvl6pPr marL="457200" algn="ctr" rtl="0" fontAlgn="base">
        <a:spcBef>
          <a:spcPct val="0"/>
        </a:spcBef>
        <a:spcAft>
          <a:spcPct val="0"/>
        </a:spcAft>
        <a:defRPr sz="3600" b="1">
          <a:solidFill>
            <a:srgbClr val="FFFF00"/>
          </a:solidFill>
          <a:latin typeface="Arial" charset="0"/>
        </a:defRPr>
      </a:lvl6pPr>
      <a:lvl7pPr marL="914400" algn="ctr" rtl="0" fontAlgn="base">
        <a:spcBef>
          <a:spcPct val="0"/>
        </a:spcBef>
        <a:spcAft>
          <a:spcPct val="0"/>
        </a:spcAft>
        <a:defRPr sz="3600" b="1">
          <a:solidFill>
            <a:srgbClr val="FFFF00"/>
          </a:solidFill>
          <a:latin typeface="Arial" charset="0"/>
        </a:defRPr>
      </a:lvl7pPr>
      <a:lvl8pPr marL="1371600" algn="ctr" rtl="0" fontAlgn="base">
        <a:spcBef>
          <a:spcPct val="0"/>
        </a:spcBef>
        <a:spcAft>
          <a:spcPct val="0"/>
        </a:spcAft>
        <a:defRPr sz="3600" b="1">
          <a:solidFill>
            <a:srgbClr val="FFFF00"/>
          </a:solidFill>
          <a:latin typeface="Arial" charset="0"/>
        </a:defRPr>
      </a:lvl8pPr>
      <a:lvl9pPr marL="1828800" algn="ctr" rtl="0" fontAlgn="base">
        <a:spcBef>
          <a:spcPct val="0"/>
        </a:spcBef>
        <a:spcAft>
          <a:spcPct val="0"/>
        </a:spcAft>
        <a:defRPr sz="3600" b="1">
          <a:solidFill>
            <a:srgbClr val="FFFF00"/>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FFFFCC"/>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400">
          <a:solidFill>
            <a:srgbClr val="FFFFCC"/>
          </a:solidFill>
          <a:latin typeface="+mn-lt"/>
        </a:defRPr>
      </a:lvl2pPr>
      <a:lvl3pPr marL="1143000" indent="-228600" algn="l" rtl="0" eaLnBrk="0" fontAlgn="base" hangingPunct="0">
        <a:spcBef>
          <a:spcPct val="20000"/>
        </a:spcBef>
        <a:spcAft>
          <a:spcPct val="0"/>
        </a:spcAft>
        <a:buChar char="•"/>
        <a:defRPr sz="2000">
          <a:solidFill>
            <a:srgbClr val="FFFFCC"/>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rgbClr val="FFFFCC"/>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rgbClr val="FFFFCC"/>
          </a:solidFill>
          <a:latin typeface="+mn-lt"/>
        </a:defRPr>
      </a:lvl5pPr>
      <a:lvl6pPr marL="2514600" indent="-228600" algn="l" rtl="0" fontAlgn="base">
        <a:spcBef>
          <a:spcPct val="20000"/>
        </a:spcBef>
        <a:spcAft>
          <a:spcPct val="0"/>
        </a:spcAft>
        <a:buSzPct val="50000"/>
        <a:buFont typeface="Wingdings" pitchFamily="2" charset="2"/>
        <a:buChar char="¡"/>
        <a:defRPr>
          <a:solidFill>
            <a:srgbClr val="FFFFCC"/>
          </a:solidFill>
          <a:latin typeface="+mn-lt"/>
        </a:defRPr>
      </a:lvl6pPr>
      <a:lvl7pPr marL="2971800" indent="-228600" algn="l" rtl="0" fontAlgn="base">
        <a:spcBef>
          <a:spcPct val="20000"/>
        </a:spcBef>
        <a:spcAft>
          <a:spcPct val="0"/>
        </a:spcAft>
        <a:buSzPct val="50000"/>
        <a:buFont typeface="Wingdings" pitchFamily="2" charset="2"/>
        <a:buChar char="¡"/>
        <a:defRPr>
          <a:solidFill>
            <a:srgbClr val="FFFFCC"/>
          </a:solidFill>
          <a:latin typeface="+mn-lt"/>
        </a:defRPr>
      </a:lvl7pPr>
      <a:lvl8pPr marL="3429000" indent="-228600" algn="l" rtl="0" fontAlgn="base">
        <a:spcBef>
          <a:spcPct val="20000"/>
        </a:spcBef>
        <a:spcAft>
          <a:spcPct val="0"/>
        </a:spcAft>
        <a:buSzPct val="50000"/>
        <a:buFont typeface="Wingdings" pitchFamily="2" charset="2"/>
        <a:buChar char="¡"/>
        <a:defRPr>
          <a:solidFill>
            <a:srgbClr val="FFFFCC"/>
          </a:solidFill>
          <a:latin typeface="+mn-lt"/>
        </a:defRPr>
      </a:lvl8pPr>
      <a:lvl9pPr marL="3886200" indent="-228600" algn="l" rtl="0" fontAlgn="base">
        <a:spcBef>
          <a:spcPct val="20000"/>
        </a:spcBef>
        <a:spcAft>
          <a:spcPct val="0"/>
        </a:spcAft>
        <a:buSzPct val="50000"/>
        <a:buFont typeface="Wingdings" pitchFamily="2" charset="2"/>
        <a:buChar char="¡"/>
        <a:defRPr>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coast1"/>
          <p:cNvPicPr>
            <a:picLocks noChangeAspect="1" noChangeArrowheads="1"/>
          </p:cNvPicPr>
          <p:nvPr userDrawn="1"/>
        </p:nvPicPr>
        <p:blipFill>
          <a:blip r:embed="rId14" cstate="print"/>
          <a:srcRect/>
          <a:stretch>
            <a:fillRect/>
          </a:stretch>
        </p:blipFill>
        <p:spPr bwMode="auto">
          <a:xfrm>
            <a:off x="5340350" y="1646238"/>
            <a:ext cx="3800475" cy="1889125"/>
          </a:xfrm>
          <a:prstGeom prst="rect">
            <a:avLst/>
          </a:prstGeom>
          <a:noFill/>
          <a:ln w="9525">
            <a:noFill/>
            <a:miter lim="800000"/>
            <a:headEnd/>
            <a:tailEnd/>
          </a:ln>
        </p:spPr>
      </p:pic>
      <p:pic>
        <p:nvPicPr>
          <p:cNvPr id="3075" name="Picture 3" descr="coast3"/>
          <p:cNvPicPr>
            <a:picLocks noChangeAspect="1" noChangeArrowheads="1"/>
          </p:cNvPicPr>
          <p:nvPr userDrawn="1"/>
        </p:nvPicPr>
        <p:blipFill>
          <a:blip r:embed="rId15" cstate="print"/>
          <a:srcRect/>
          <a:stretch>
            <a:fillRect/>
          </a:stretch>
        </p:blipFill>
        <p:spPr bwMode="auto">
          <a:xfrm>
            <a:off x="3878263" y="3375025"/>
            <a:ext cx="5265737" cy="3490913"/>
          </a:xfrm>
          <a:prstGeom prst="rect">
            <a:avLst/>
          </a:prstGeom>
          <a:noFill/>
          <a:ln w="9525">
            <a:noFill/>
            <a:miter lim="800000"/>
            <a:headEnd/>
            <a:tailEnd/>
          </a:ln>
        </p:spPr>
      </p:pic>
      <p:pic>
        <p:nvPicPr>
          <p:cNvPr id="3076" name="Picture 4" descr="ppt_camo_bkgrnd-03"/>
          <p:cNvPicPr>
            <a:picLocks noChangeAspect="1" noChangeArrowheads="1"/>
          </p:cNvPicPr>
          <p:nvPr userDrawn="1"/>
        </p:nvPicPr>
        <p:blipFill>
          <a:blip r:embed="rId16" cstate="print"/>
          <a:srcRect/>
          <a:stretch>
            <a:fillRect/>
          </a:stretch>
        </p:blipFill>
        <p:spPr bwMode="auto">
          <a:xfrm>
            <a:off x="0" y="0"/>
            <a:ext cx="9144000" cy="6861175"/>
          </a:xfrm>
          <a:prstGeom prst="rect">
            <a:avLst/>
          </a:prstGeom>
          <a:noFill/>
          <a:ln w="9525">
            <a:noFill/>
            <a:miter lim="800000"/>
            <a:headEnd/>
            <a:tailEnd/>
          </a:ln>
        </p:spPr>
      </p:pic>
      <p:pic>
        <p:nvPicPr>
          <p:cNvPr id="3077" name="Picture 5" descr="white_curve"/>
          <p:cNvPicPr>
            <a:picLocks noChangeAspect="1" noChangeArrowheads="1"/>
          </p:cNvPicPr>
          <p:nvPr userDrawn="1"/>
        </p:nvPicPr>
        <p:blipFill>
          <a:blip r:embed="rId17" cstate="print"/>
          <a:srcRect/>
          <a:stretch>
            <a:fillRect/>
          </a:stretch>
        </p:blipFill>
        <p:spPr bwMode="auto">
          <a:xfrm>
            <a:off x="3971925" y="1571625"/>
            <a:ext cx="5172075" cy="5286375"/>
          </a:xfrm>
          <a:prstGeom prst="rect">
            <a:avLst/>
          </a:prstGeom>
          <a:noFill/>
          <a:ln w="9525">
            <a:noFill/>
            <a:miter lim="800000"/>
            <a:headEnd/>
            <a:tailEnd/>
          </a:ln>
        </p:spPr>
      </p:pic>
      <p:pic>
        <p:nvPicPr>
          <p:cNvPr id="3078" name="Picture 6" descr="USACE_logo"/>
          <p:cNvPicPr>
            <a:picLocks noChangeAspect="1" noChangeArrowheads="1"/>
          </p:cNvPicPr>
          <p:nvPr/>
        </p:nvPicPr>
        <p:blipFill>
          <a:blip r:embed="rId18" cstate="print"/>
          <a:srcRect/>
          <a:stretch>
            <a:fillRect/>
          </a:stretch>
        </p:blipFill>
        <p:spPr bwMode="auto">
          <a:xfrm>
            <a:off x="228600" y="5081588"/>
            <a:ext cx="1371600" cy="938212"/>
          </a:xfrm>
          <a:prstGeom prst="rect">
            <a:avLst/>
          </a:prstGeom>
          <a:noFill/>
          <a:ln w="9525">
            <a:noFill/>
            <a:miter lim="800000"/>
            <a:headEnd/>
            <a:tailEnd/>
          </a:ln>
        </p:spPr>
      </p:pic>
      <p:sp>
        <p:nvSpPr>
          <p:cNvPr id="2055" name="Line 7"/>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pPr fontAlgn="base">
              <a:spcBef>
                <a:spcPct val="0"/>
              </a:spcBef>
              <a:spcAft>
                <a:spcPct val="0"/>
              </a:spcAft>
              <a:defRPr/>
            </a:pPr>
            <a:endParaRPr lang="en-US" b="1">
              <a:solidFill>
                <a:srgbClr val="000000"/>
              </a:solidFill>
            </a:endParaRPr>
          </a:p>
        </p:txBody>
      </p:sp>
      <p:sp>
        <p:nvSpPr>
          <p:cNvPr id="3080" name="Rectangle 8"/>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PRESENTATION TITLE</a:t>
            </a:r>
          </a:p>
        </p:txBody>
      </p:sp>
      <p:sp>
        <p:nvSpPr>
          <p:cNvPr id="2057"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1200" b="1">
                <a:solidFill>
                  <a:srgbClr val="000000"/>
                </a:solidFill>
              </a:rPr>
              <a:t>US Army Corps of Engineers</a:t>
            </a:r>
          </a:p>
          <a:p>
            <a:pPr fontAlgn="base">
              <a:spcBef>
                <a:spcPct val="0"/>
              </a:spcBef>
              <a:spcAft>
                <a:spcPct val="0"/>
              </a:spcAft>
              <a:defRPr/>
            </a:pPr>
            <a:r>
              <a:rPr lang="en-US" b="1">
                <a:solidFill>
                  <a:srgbClr val="000000"/>
                </a:solidFill>
              </a:rPr>
              <a:t>BUILDING STRONG</a:t>
            </a:r>
            <a:r>
              <a:rPr lang="en-US" sz="1400" b="1" baseline="-25000">
                <a:solidFill>
                  <a:srgbClr val="000000"/>
                </a:solidFill>
              </a:rPr>
              <a:t>®</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bwMode="auto">
          <a:xfrm>
            <a:off x="457200" y="274638"/>
            <a:ext cx="8229600" cy="814387"/>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5011" name="Rectangle 3"/>
          <p:cNvSpPr>
            <a:spLocks noGrp="1" noChangeArrowheads="1"/>
          </p:cNvSpPr>
          <p:nvPr>
            <p:ph type="body" idx="1"/>
          </p:nvPr>
        </p:nvSpPr>
        <p:spPr bwMode="auto">
          <a:xfrm>
            <a:off x="457200" y="1287463"/>
            <a:ext cx="8229600" cy="485775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195012" name="Rectangle 4"/>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lvl1pPr>
          </a:lstStyle>
          <a:p>
            <a:pPr fontAlgn="base">
              <a:spcBef>
                <a:spcPct val="0"/>
              </a:spcBef>
              <a:spcAft>
                <a:spcPct val="0"/>
              </a:spcAft>
            </a:pPr>
            <a:fld id="{B36EA128-2697-43BC-AE3A-14D83454B026}" type="slidenum">
              <a:rPr lang="en-US" smtClean="0">
                <a:solidFill>
                  <a:srgbClr val="000000"/>
                </a:solidFill>
              </a:rPr>
              <a:pPr fontAlgn="base">
                <a:spcBef>
                  <a:spcPct val="0"/>
                </a:spcBef>
                <a:spcAft>
                  <a:spcPct val="0"/>
                </a:spcAft>
              </a:pPr>
              <a:t>‹#›</a:t>
            </a:fld>
            <a:endParaRPr lang="en-US">
              <a:solidFill>
                <a:srgbClr val="000000"/>
              </a:solidFill>
            </a:endParaRPr>
          </a:p>
        </p:txBody>
      </p:sp>
      <p:pic>
        <p:nvPicPr>
          <p:cNvPr id="1195013" name="Picture 5"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p:spPr>
      </p:pic>
      <p:sp>
        <p:nvSpPr>
          <p:cNvPr id="1195014" name="Text Box 6"/>
          <p:cNvSpPr txBox="1">
            <a:spLocks noChangeArrowheads="1"/>
          </p:cNvSpPr>
          <p:nvPr/>
        </p:nvSpPr>
        <p:spPr bwMode="auto">
          <a:xfrm>
            <a:off x="6223000" y="6416675"/>
            <a:ext cx="2606675" cy="212725"/>
          </a:xfrm>
          <a:prstGeom prst="rect">
            <a:avLst/>
          </a:prstGeom>
          <a:noFill/>
          <a:ln w="9525">
            <a:noFill/>
            <a:miter lim="800000"/>
            <a:headEnd/>
            <a:tailEnd/>
          </a:ln>
          <a:effectLst>
            <a:outerShdw dist="17961" dir="2700000" algn="ctr" rotWithShape="0">
              <a:schemeClr val="tx1"/>
            </a:outerShdw>
          </a:effectLst>
        </p:spPr>
        <p:txBody>
          <a:bodyPr lIns="0" tIns="0" rIns="0" bIns="0">
            <a:spAutoFit/>
          </a:bodyPr>
          <a:lstStyle/>
          <a:p>
            <a:pPr algn="r" fontAlgn="base">
              <a:spcBef>
                <a:spcPct val="0"/>
              </a:spcBef>
              <a:spcAft>
                <a:spcPct val="0"/>
              </a:spcAft>
            </a:pPr>
            <a:r>
              <a:rPr lang="en-US" sz="1400" b="1">
                <a:solidFill>
                  <a:srgbClr val="FFFFCC"/>
                </a:solidFill>
              </a:rPr>
              <a:t>BUILDING STRONG</a:t>
            </a:r>
            <a:r>
              <a:rPr lang="en-US" sz="1400" b="1" baseline="-25000">
                <a:solidFill>
                  <a:srgbClr val="FFFFCC"/>
                </a:solidFill>
              </a:rPr>
              <a:t>®</a:t>
            </a:r>
          </a:p>
        </p:txBody>
      </p:sp>
      <p:sp>
        <p:nvSpPr>
          <p:cNvPr id="1195015" name="Line 7"/>
          <p:cNvSpPr>
            <a:spLocks noChangeShapeType="1"/>
          </p:cNvSpPr>
          <p:nvPr/>
        </p:nvSpPr>
        <p:spPr bwMode="auto">
          <a:xfrm flipH="1">
            <a:off x="457200" y="6324600"/>
            <a:ext cx="8229600" cy="0"/>
          </a:xfrm>
          <a:prstGeom prst="line">
            <a:avLst/>
          </a:prstGeom>
          <a:noFill/>
          <a:ln w="9525">
            <a:solidFill>
              <a:srgbClr val="FFFFCC"/>
            </a:solidFill>
            <a:round/>
            <a:headEnd/>
            <a:tailEnd/>
          </a:ln>
          <a:effectLst/>
        </p:spPr>
        <p:txBody>
          <a:bodyPr/>
          <a:lstStyle/>
          <a:p>
            <a:pPr fontAlgn="base">
              <a:spcBef>
                <a:spcPct val="0"/>
              </a:spcBef>
              <a:spcAft>
                <a:spcPct val="0"/>
              </a:spcAft>
            </a:pPr>
            <a:endParaRPr 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rtl="0" fontAlgn="base">
        <a:spcBef>
          <a:spcPct val="0"/>
        </a:spcBef>
        <a:spcAft>
          <a:spcPct val="0"/>
        </a:spcAft>
        <a:defRPr sz="3600" b="1">
          <a:solidFill>
            <a:srgbClr val="FFFF00"/>
          </a:solidFill>
          <a:latin typeface="+mj-lt"/>
          <a:ea typeface="+mj-ea"/>
          <a:cs typeface="+mj-cs"/>
        </a:defRPr>
      </a:lvl1pPr>
      <a:lvl2pPr algn="ctr" rtl="0" fontAlgn="base">
        <a:spcBef>
          <a:spcPct val="0"/>
        </a:spcBef>
        <a:spcAft>
          <a:spcPct val="0"/>
        </a:spcAft>
        <a:defRPr sz="3600" b="1">
          <a:solidFill>
            <a:srgbClr val="FFFF00"/>
          </a:solidFill>
          <a:latin typeface="Arial" charset="0"/>
        </a:defRPr>
      </a:lvl2pPr>
      <a:lvl3pPr algn="ctr" rtl="0" fontAlgn="base">
        <a:spcBef>
          <a:spcPct val="0"/>
        </a:spcBef>
        <a:spcAft>
          <a:spcPct val="0"/>
        </a:spcAft>
        <a:defRPr sz="3600" b="1">
          <a:solidFill>
            <a:srgbClr val="FFFF00"/>
          </a:solidFill>
          <a:latin typeface="Arial" charset="0"/>
        </a:defRPr>
      </a:lvl3pPr>
      <a:lvl4pPr algn="ctr" rtl="0" fontAlgn="base">
        <a:spcBef>
          <a:spcPct val="0"/>
        </a:spcBef>
        <a:spcAft>
          <a:spcPct val="0"/>
        </a:spcAft>
        <a:defRPr sz="3600" b="1">
          <a:solidFill>
            <a:srgbClr val="FFFF00"/>
          </a:solidFill>
          <a:latin typeface="Arial" charset="0"/>
        </a:defRPr>
      </a:lvl4pPr>
      <a:lvl5pPr algn="ctr" rtl="0" fontAlgn="base">
        <a:spcBef>
          <a:spcPct val="0"/>
        </a:spcBef>
        <a:spcAft>
          <a:spcPct val="0"/>
        </a:spcAft>
        <a:defRPr sz="3600" b="1">
          <a:solidFill>
            <a:srgbClr val="FFFF00"/>
          </a:solidFill>
          <a:latin typeface="Arial" charset="0"/>
        </a:defRPr>
      </a:lvl5pPr>
      <a:lvl6pPr marL="457200" algn="ctr" rtl="0" fontAlgn="base">
        <a:spcBef>
          <a:spcPct val="0"/>
        </a:spcBef>
        <a:spcAft>
          <a:spcPct val="0"/>
        </a:spcAft>
        <a:defRPr sz="3600" b="1">
          <a:solidFill>
            <a:srgbClr val="FFFF00"/>
          </a:solidFill>
          <a:latin typeface="Arial" charset="0"/>
        </a:defRPr>
      </a:lvl6pPr>
      <a:lvl7pPr marL="914400" algn="ctr" rtl="0" fontAlgn="base">
        <a:spcBef>
          <a:spcPct val="0"/>
        </a:spcBef>
        <a:spcAft>
          <a:spcPct val="0"/>
        </a:spcAft>
        <a:defRPr sz="3600" b="1">
          <a:solidFill>
            <a:srgbClr val="FFFF00"/>
          </a:solidFill>
          <a:latin typeface="Arial" charset="0"/>
        </a:defRPr>
      </a:lvl7pPr>
      <a:lvl8pPr marL="1371600" algn="ctr" rtl="0" fontAlgn="base">
        <a:spcBef>
          <a:spcPct val="0"/>
        </a:spcBef>
        <a:spcAft>
          <a:spcPct val="0"/>
        </a:spcAft>
        <a:defRPr sz="3600" b="1">
          <a:solidFill>
            <a:srgbClr val="FFFF00"/>
          </a:solidFill>
          <a:latin typeface="Arial" charset="0"/>
        </a:defRPr>
      </a:lvl8pPr>
      <a:lvl9pPr marL="1828800" algn="ctr" rtl="0" fontAlgn="base">
        <a:spcBef>
          <a:spcPct val="0"/>
        </a:spcBef>
        <a:spcAft>
          <a:spcPct val="0"/>
        </a:spcAft>
        <a:defRPr sz="3600" b="1">
          <a:solidFill>
            <a:srgbClr val="FFFF00"/>
          </a:solidFill>
          <a:latin typeface="Arial" charset="0"/>
        </a:defRPr>
      </a:lvl9pPr>
    </p:titleStyle>
    <p:bodyStyle>
      <a:lvl1pPr marL="342900" indent="-342900" algn="l" rtl="0" fontAlgn="base">
        <a:spcBef>
          <a:spcPct val="20000"/>
        </a:spcBef>
        <a:spcAft>
          <a:spcPct val="0"/>
        </a:spcAft>
        <a:buFont typeface="Wingdings" pitchFamily="2" charset="2"/>
        <a:buChar char="§"/>
        <a:defRPr sz="2800">
          <a:solidFill>
            <a:srgbClr val="FFFFCC"/>
          </a:solidFill>
          <a:latin typeface="+mn-lt"/>
          <a:ea typeface="+mn-ea"/>
          <a:cs typeface="+mn-cs"/>
        </a:defRPr>
      </a:lvl1pPr>
      <a:lvl2pPr marL="742950" indent="-285750" algn="l" rtl="0" fontAlgn="base">
        <a:spcBef>
          <a:spcPct val="20000"/>
        </a:spcBef>
        <a:spcAft>
          <a:spcPct val="0"/>
        </a:spcAft>
        <a:buSzPct val="75000"/>
        <a:buFont typeface="Arial" charset="0"/>
        <a:buChar char="►"/>
        <a:defRPr sz="2400">
          <a:solidFill>
            <a:srgbClr val="FFFFCC"/>
          </a:solidFill>
          <a:latin typeface="+mn-lt"/>
        </a:defRPr>
      </a:lvl2pPr>
      <a:lvl3pPr marL="1143000" indent="-228600" algn="l" rtl="0" fontAlgn="base">
        <a:spcBef>
          <a:spcPct val="20000"/>
        </a:spcBef>
        <a:spcAft>
          <a:spcPct val="0"/>
        </a:spcAft>
        <a:buChar char="•"/>
        <a:defRPr sz="2000">
          <a:solidFill>
            <a:srgbClr val="FFFFCC"/>
          </a:solidFill>
          <a:latin typeface="+mn-lt"/>
        </a:defRPr>
      </a:lvl3pPr>
      <a:lvl4pPr marL="1600200" indent="-228600" algn="l" rtl="0" fontAlgn="base">
        <a:spcBef>
          <a:spcPct val="20000"/>
        </a:spcBef>
        <a:spcAft>
          <a:spcPct val="0"/>
        </a:spcAft>
        <a:buSzPct val="75000"/>
        <a:buFont typeface="Wingdings 3" pitchFamily="18" charset="2"/>
        <a:buChar char="w"/>
        <a:defRPr>
          <a:solidFill>
            <a:srgbClr val="FFFFCC"/>
          </a:solidFill>
          <a:latin typeface="+mn-lt"/>
        </a:defRPr>
      </a:lvl4pPr>
      <a:lvl5pPr marL="2057400" indent="-228600" algn="l" rtl="0" fontAlgn="base">
        <a:spcBef>
          <a:spcPct val="20000"/>
        </a:spcBef>
        <a:spcAft>
          <a:spcPct val="0"/>
        </a:spcAft>
        <a:buSzPct val="50000"/>
        <a:buFont typeface="Wingdings" pitchFamily="2" charset="2"/>
        <a:buChar char="¡"/>
        <a:defRPr>
          <a:solidFill>
            <a:srgbClr val="FFFFCC"/>
          </a:solidFill>
          <a:latin typeface="+mn-lt"/>
        </a:defRPr>
      </a:lvl5pPr>
      <a:lvl6pPr marL="2514600" indent="-228600" algn="l" rtl="0" fontAlgn="base">
        <a:spcBef>
          <a:spcPct val="20000"/>
        </a:spcBef>
        <a:spcAft>
          <a:spcPct val="0"/>
        </a:spcAft>
        <a:buSzPct val="50000"/>
        <a:buFont typeface="Wingdings" pitchFamily="2" charset="2"/>
        <a:buChar char="¡"/>
        <a:defRPr>
          <a:solidFill>
            <a:srgbClr val="FFFFCC"/>
          </a:solidFill>
          <a:latin typeface="+mn-lt"/>
        </a:defRPr>
      </a:lvl6pPr>
      <a:lvl7pPr marL="2971800" indent="-228600" algn="l" rtl="0" fontAlgn="base">
        <a:spcBef>
          <a:spcPct val="20000"/>
        </a:spcBef>
        <a:spcAft>
          <a:spcPct val="0"/>
        </a:spcAft>
        <a:buSzPct val="50000"/>
        <a:buFont typeface="Wingdings" pitchFamily="2" charset="2"/>
        <a:buChar char="¡"/>
        <a:defRPr>
          <a:solidFill>
            <a:srgbClr val="FFFFCC"/>
          </a:solidFill>
          <a:latin typeface="+mn-lt"/>
        </a:defRPr>
      </a:lvl7pPr>
      <a:lvl8pPr marL="3429000" indent="-228600" algn="l" rtl="0" fontAlgn="base">
        <a:spcBef>
          <a:spcPct val="20000"/>
        </a:spcBef>
        <a:spcAft>
          <a:spcPct val="0"/>
        </a:spcAft>
        <a:buSzPct val="50000"/>
        <a:buFont typeface="Wingdings" pitchFamily="2" charset="2"/>
        <a:buChar char="¡"/>
        <a:defRPr>
          <a:solidFill>
            <a:srgbClr val="FFFFCC"/>
          </a:solidFill>
          <a:latin typeface="+mn-lt"/>
        </a:defRPr>
      </a:lvl8pPr>
      <a:lvl9pPr marL="3886200" indent="-228600" algn="l" rtl="0" fontAlgn="base">
        <a:spcBef>
          <a:spcPct val="20000"/>
        </a:spcBef>
        <a:spcAft>
          <a:spcPct val="0"/>
        </a:spcAft>
        <a:buSzPct val="50000"/>
        <a:buFont typeface="Wingdings" pitchFamily="2" charset="2"/>
        <a:buChar char="¡"/>
        <a:defRPr>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bwMode="auto">
          <a:xfrm>
            <a:off x="457200" y="274638"/>
            <a:ext cx="8229600" cy="81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9107" name="Rectangle 3"/>
          <p:cNvSpPr>
            <a:spLocks noGrp="1" noChangeArrowheads="1"/>
          </p:cNvSpPr>
          <p:nvPr>
            <p:ph type="body" idx="1"/>
          </p:nvPr>
        </p:nvSpPr>
        <p:spPr bwMode="auto">
          <a:xfrm>
            <a:off x="457200" y="1287463"/>
            <a:ext cx="8229600" cy="4857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199108" name="Rectangle 4"/>
          <p:cNvSpPr>
            <a:spLocks noGrp="1" noChangeArrowheads="1"/>
          </p:cNvSpPr>
          <p:nvPr>
            <p:ph type="sldNum" sz="quarter" idx="4"/>
          </p:nvPr>
        </p:nvSpPr>
        <p:spPr bwMode="auto">
          <a:xfrm>
            <a:off x="3498850" y="6381750"/>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lvl1pPr>
          </a:lstStyle>
          <a:p>
            <a:pPr fontAlgn="base">
              <a:spcBef>
                <a:spcPct val="0"/>
              </a:spcBef>
              <a:spcAft>
                <a:spcPct val="0"/>
              </a:spcAft>
            </a:pPr>
            <a:fld id="{2DC3A65B-BBC2-4B27-85C4-58BC38E874BC}"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ctr" rtl="0" fontAlgn="base">
        <a:spcBef>
          <a:spcPct val="0"/>
        </a:spcBef>
        <a:spcAft>
          <a:spcPct val="0"/>
        </a:spcAft>
        <a:defRPr sz="3600" b="1">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vn.usace.army.mil/About/Projects/West-Shore-Lake-Pontchartra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2945" y="225630"/>
            <a:ext cx="6703975" cy="49285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algn="l" eaLnBrk="1" hangingPunct="1">
              <a:defRPr/>
            </a:pPr>
            <a:r>
              <a:rPr lang="en-US" sz="3200" kern="0" dirty="0">
                <a:solidFill>
                  <a:schemeClr val="tx1"/>
                </a:solidFill>
                <a:effectLst>
                  <a:outerShdw blurRad="38100" dist="38100" dir="2700000" algn="tl">
                    <a:srgbClr val="000000">
                      <a:alpha val="43137"/>
                    </a:srgbClr>
                  </a:outerShdw>
                </a:effectLst>
              </a:rPr>
              <a:t>West Shore Lake Pontchartrain</a:t>
            </a:r>
            <a:br>
              <a:rPr lang="en-US" sz="3200" kern="0" dirty="0">
                <a:solidFill>
                  <a:schemeClr val="tx1"/>
                </a:solidFill>
                <a:effectLst>
                  <a:outerShdw blurRad="38100" dist="38100" dir="2700000" algn="tl">
                    <a:srgbClr val="000000">
                      <a:alpha val="43137"/>
                    </a:srgbClr>
                  </a:outerShdw>
                </a:effectLst>
              </a:rPr>
            </a:br>
            <a:br>
              <a:rPr lang="en-US" sz="3200" kern="0" dirty="0">
                <a:solidFill>
                  <a:schemeClr val="tx1"/>
                </a:solidFill>
                <a:effectLst>
                  <a:outerShdw blurRad="38100" dist="38100" dir="2700000" algn="tl">
                    <a:srgbClr val="000000">
                      <a:alpha val="43137"/>
                    </a:srgbClr>
                  </a:outerShdw>
                </a:effectLst>
              </a:rPr>
            </a:br>
            <a:r>
              <a:rPr lang="en-US" sz="3200" kern="0" dirty="0">
                <a:solidFill>
                  <a:schemeClr val="tx1"/>
                </a:solidFill>
                <a:effectLst>
                  <a:outerShdw blurRad="38100" dist="38100" dir="2700000" algn="tl">
                    <a:srgbClr val="000000">
                      <a:alpha val="43137"/>
                    </a:srgbClr>
                  </a:outerShdw>
                </a:effectLst>
              </a:rPr>
              <a:t>Stakeholder Update</a:t>
            </a:r>
            <a:br>
              <a:rPr lang="en-US" sz="3200" kern="0" dirty="0">
                <a:solidFill>
                  <a:schemeClr val="tx1"/>
                </a:solidFill>
                <a:effectLst>
                  <a:outerShdw blurRad="38100" dist="38100" dir="2700000" algn="tl">
                    <a:srgbClr val="000000">
                      <a:alpha val="43137"/>
                    </a:srgbClr>
                  </a:outerShdw>
                </a:effectLst>
              </a:rPr>
            </a:br>
            <a:br>
              <a:rPr lang="en-US" sz="3200" kern="0" dirty="0">
                <a:solidFill>
                  <a:schemeClr val="tx1"/>
                </a:solidFill>
                <a:effectLst>
                  <a:outerShdw blurRad="38100" dist="38100" dir="2700000" algn="tl">
                    <a:srgbClr val="000000">
                      <a:alpha val="43137"/>
                    </a:srgbClr>
                  </a:outerShdw>
                </a:effectLst>
              </a:rPr>
            </a:br>
            <a:r>
              <a:rPr lang="en-US" sz="3200" kern="0" dirty="0">
                <a:solidFill>
                  <a:schemeClr val="tx1"/>
                </a:solidFill>
                <a:effectLst>
                  <a:outerShdw blurRad="38100" dist="38100" dir="2700000" algn="tl">
                    <a:srgbClr val="000000">
                      <a:alpha val="43137"/>
                    </a:srgbClr>
                  </a:outerShdw>
                </a:effectLst>
              </a:rPr>
              <a:t>August 31, 2022</a:t>
            </a:r>
            <a:br>
              <a:rPr lang="en-US" sz="2800" kern="0" dirty="0">
                <a:solidFill>
                  <a:schemeClr val="tx1"/>
                </a:solidFill>
                <a:effectLst>
                  <a:outerShdw blurRad="38100" dist="38100" dir="2700000" algn="tl">
                    <a:srgbClr val="000000">
                      <a:alpha val="43137"/>
                    </a:srgbClr>
                  </a:outerShdw>
                </a:effectLst>
              </a:rPr>
            </a:br>
            <a:br>
              <a:rPr lang="en-US" sz="2800" kern="0" dirty="0">
                <a:solidFill>
                  <a:schemeClr val="tx1"/>
                </a:solidFill>
                <a:effectLst>
                  <a:outerShdw blurRad="38100" dist="38100" dir="2700000" algn="tl">
                    <a:srgbClr val="000000">
                      <a:alpha val="43137"/>
                    </a:srgbClr>
                  </a:outerShdw>
                </a:effectLst>
              </a:rPr>
            </a:br>
            <a:br>
              <a:rPr lang="en-US" sz="2800" kern="0" dirty="0">
                <a:solidFill>
                  <a:schemeClr val="tx1"/>
                </a:solidFill>
                <a:effectLst>
                  <a:outerShdw blurRad="38100" dist="38100" dir="2700000" algn="tl">
                    <a:srgbClr val="000000">
                      <a:alpha val="43137"/>
                    </a:srgbClr>
                  </a:outerShdw>
                </a:effectLst>
              </a:rPr>
            </a:br>
            <a:br>
              <a:rPr lang="en-US" sz="2000" kern="0" dirty="0">
                <a:solidFill>
                  <a:schemeClr val="tx1"/>
                </a:solidFill>
                <a:effectLst>
                  <a:outerShdw blurRad="38100" dist="38100" dir="2700000" algn="tl">
                    <a:srgbClr val="000000">
                      <a:alpha val="43137"/>
                    </a:srgbClr>
                  </a:outerShdw>
                </a:effectLst>
              </a:rPr>
            </a:br>
            <a:r>
              <a:rPr lang="en-US" sz="1800" kern="0" dirty="0">
                <a:solidFill>
                  <a:schemeClr val="tx1"/>
                </a:solidFill>
                <a:effectLst>
                  <a:outerShdw blurRad="38100" dist="38100" dir="2700000" algn="tl">
                    <a:srgbClr val="000000">
                      <a:alpha val="43137"/>
                    </a:srgbClr>
                  </a:outerShdw>
                </a:effectLst>
              </a:rPr>
              <a:t>Bradley Drouant</a:t>
            </a:r>
            <a:r>
              <a:rPr lang="en-US" sz="1800" kern="0" dirty="0">
                <a:effectLst>
                  <a:outerShdw blurRad="38100" dist="38100" dir="2700000" algn="tl">
                    <a:srgbClr val="000000">
                      <a:alpha val="43137"/>
                    </a:srgbClr>
                  </a:outerShdw>
                </a:effectLst>
              </a:rPr>
              <a:t>, P.E.</a:t>
            </a:r>
            <a:br>
              <a:rPr lang="en-US" sz="1800" kern="0" dirty="0">
                <a:effectLst>
                  <a:outerShdw blurRad="38100" dist="38100" dir="2700000" algn="tl">
                    <a:srgbClr val="000000">
                      <a:alpha val="43137"/>
                    </a:srgbClr>
                  </a:outerShdw>
                </a:effectLst>
              </a:rPr>
            </a:br>
            <a:r>
              <a:rPr lang="en-US" sz="1800" kern="0" dirty="0">
                <a:effectLst>
                  <a:outerShdw blurRad="38100" dist="38100" dir="2700000" algn="tl">
                    <a:srgbClr val="000000">
                      <a:alpha val="43137"/>
                    </a:srgbClr>
                  </a:outerShdw>
                </a:effectLst>
              </a:rPr>
              <a:t>Sr. Project Manager</a:t>
            </a:r>
            <a:br>
              <a:rPr lang="en-US" sz="1800" kern="0" dirty="0">
                <a:effectLst>
                  <a:outerShdw blurRad="38100" dist="38100" dir="2700000" algn="tl">
                    <a:srgbClr val="000000">
                      <a:alpha val="43137"/>
                    </a:srgbClr>
                  </a:outerShdw>
                </a:effectLst>
              </a:rPr>
            </a:br>
            <a:r>
              <a:rPr lang="en-US" sz="1800" kern="0" dirty="0">
                <a:effectLst>
                  <a:outerShdw blurRad="38100" dist="38100" dir="2700000" algn="tl">
                    <a:srgbClr val="000000">
                      <a:alpha val="43137"/>
                    </a:srgbClr>
                  </a:outerShdw>
                </a:effectLst>
              </a:rPr>
              <a:t>New Orleans District</a:t>
            </a:r>
            <a:br>
              <a:rPr lang="en-US" sz="1800" kern="0" dirty="0">
                <a:effectLst>
                  <a:outerShdw blurRad="38100" dist="38100" dir="2700000" algn="tl">
                    <a:srgbClr val="000000">
                      <a:alpha val="43137"/>
                    </a:srgbClr>
                  </a:outerShdw>
                </a:effectLst>
              </a:rPr>
            </a:br>
            <a:r>
              <a:rPr lang="en-US" sz="1800" kern="0" dirty="0">
                <a:effectLst>
                  <a:outerShdw blurRad="38100" dist="38100" dir="2700000" algn="tl">
                    <a:srgbClr val="000000">
                      <a:alpha val="43137"/>
                    </a:srgbClr>
                  </a:outerShdw>
                </a:effectLst>
              </a:rPr>
              <a:t>U.S. Army Corps of Engineers </a:t>
            </a:r>
            <a:br>
              <a:rPr lang="en-US" sz="1800" kern="0" dirty="0">
                <a:solidFill>
                  <a:schemeClr val="tx1"/>
                </a:solidFill>
                <a:effectLst>
                  <a:outerShdw blurRad="38100" dist="38100" dir="2700000" algn="tl">
                    <a:srgbClr val="000000">
                      <a:alpha val="43137"/>
                    </a:srgbClr>
                  </a:outerShdw>
                </a:effectLst>
              </a:rPr>
            </a:br>
            <a:endParaRPr lang="en-US" sz="1800"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26438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75F8-27D3-4D6D-971F-D98D63F96AA5}"/>
              </a:ext>
            </a:extLst>
          </p:cNvPr>
          <p:cNvSpPr>
            <a:spLocks noGrp="1"/>
          </p:cNvSpPr>
          <p:nvPr>
            <p:ph type="title"/>
          </p:nvPr>
        </p:nvSpPr>
        <p:spPr/>
        <p:txBody>
          <a:bodyPr/>
          <a:lstStyle/>
          <a:p>
            <a:r>
              <a:rPr lang="en-US" dirty="0"/>
              <a:t>Revised Boring Plan for St. James</a:t>
            </a:r>
          </a:p>
        </p:txBody>
      </p:sp>
      <p:pic>
        <p:nvPicPr>
          <p:cNvPr id="6" name="Content Placeholder 5">
            <a:extLst>
              <a:ext uri="{FF2B5EF4-FFF2-40B4-BE49-F238E27FC236}">
                <a16:creationId xmlns:a16="http://schemas.microsoft.com/office/drawing/2014/main" id="{CD11AB1E-B1EE-4114-8B41-4FA127FBE8CA}"/>
              </a:ext>
            </a:extLst>
          </p:cNvPr>
          <p:cNvPicPr>
            <a:picLocks noGrp="1" noChangeAspect="1"/>
          </p:cNvPicPr>
          <p:nvPr>
            <p:ph idx="1"/>
          </p:nvPr>
        </p:nvPicPr>
        <p:blipFill>
          <a:blip r:embed="rId3"/>
          <a:stretch>
            <a:fillRect/>
          </a:stretch>
        </p:blipFill>
        <p:spPr>
          <a:xfrm>
            <a:off x="500475" y="1287463"/>
            <a:ext cx="8143049" cy="4857750"/>
          </a:xfrm>
        </p:spPr>
      </p:pic>
      <p:sp>
        <p:nvSpPr>
          <p:cNvPr id="4" name="Slide Number Placeholder 3">
            <a:extLst>
              <a:ext uri="{FF2B5EF4-FFF2-40B4-BE49-F238E27FC236}">
                <a16:creationId xmlns:a16="http://schemas.microsoft.com/office/drawing/2014/main" id="{C7F2F72C-BD81-4669-925A-D87E517BBB2A}"/>
              </a:ext>
            </a:extLst>
          </p:cNvPr>
          <p:cNvSpPr>
            <a:spLocks noGrp="1"/>
          </p:cNvSpPr>
          <p:nvPr>
            <p:ph type="sldNum" sz="quarter" idx="10"/>
          </p:nvPr>
        </p:nvSpPr>
        <p:spPr/>
        <p:txBody>
          <a:bodyPr/>
          <a:lstStyle/>
          <a:p>
            <a:fld id="{D3FA0B78-6F05-43B2-84EC-CBD8AF07FBF5}"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255335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3FA0B78-6F05-43B2-84EC-CBD8AF07FBF5}" type="slidenum">
              <a:rPr lang="en-US" smtClean="0">
                <a:solidFill>
                  <a:srgbClr val="000000"/>
                </a:solidFill>
              </a:rPr>
              <a:pPr/>
              <a:t>11</a:t>
            </a:fld>
            <a:endParaRPr lang="en-US">
              <a:solidFill>
                <a:srgbClr val="000000"/>
              </a:solidFill>
            </a:endParaRPr>
          </a:p>
        </p:txBody>
      </p:sp>
      <p:pic>
        <p:nvPicPr>
          <p:cNvPr id="3" name="Picture 2" descr="A close up of a map&#10;&#10;Description automatically generated">
            <a:extLst>
              <a:ext uri="{FF2B5EF4-FFF2-40B4-BE49-F238E27FC236}">
                <a16:creationId xmlns:a16="http://schemas.microsoft.com/office/drawing/2014/main" id="{7FF40072-FC27-49FF-B38F-8AE771962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647"/>
            <a:ext cx="9144000" cy="5916706"/>
          </a:xfrm>
          <a:prstGeom prst="rect">
            <a:avLst/>
          </a:prstGeom>
        </p:spPr>
      </p:pic>
    </p:spTree>
    <p:extLst>
      <p:ext uri="{BB962C8B-B14F-4D97-AF65-F5344CB8AC3E}">
        <p14:creationId xmlns:p14="http://schemas.microsoft.com/office/powerpoint/2010/main" val="173701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EC9B-D343-4360-92A8-70405795D857}"/>
              </a:ext>
            </a:extLst>
          </p:cNvPr>
          <p:cNvSpPr>
            <a:spLocks noGrp="1"/>
          </p:cNvSpPr>
          <p:nvPr>
            <p:ph type="title"/>
          </p:nvPr>
        </p:nvSpPr>
        <p:spPr>
          <a:xfrm>
            <a:off x="561703" y="2181815"/>
            <a:ext cx="8229600" cy="814387"/>
          </a:xfrm>
        </p:spPr>
        <p:txBody>
          <a:bodyPr/>
          <a:lstStyle/>
          <a:p>
            <a:r>
              <a:rPr lang="en-US" dirty="0"/>
              <a:t>Questions</a:t>
            </a:r>
          </a:p>
        </p:txBody>
      </p:sp>
      <p:sp>
        <p:nvSpPr>
          <p:cNvPr id="4" name="Slide Number Placeholder 3">
            <a:extLst>
              <a:ext uri="{FF2B5EF4-FFF2-40B4-BE49-F238E27FC236}">
                <a16:creationId xmlns:a16="http://schemas.microsoft.com/office/drawing/2014/main" id="{1EB0501E-A066-47C6-922E-08289C751C02}"/>
              </a:ext>
            </a:extLst>
          </p:cNvPr>
          <p:cNvSpPr>
            <a:spLocks noGrp="1"/>
          </p:cNvSpPr>
          <p:nvPr>
            <p:ph type="sldNum" sz="quarter" idx="10"/>
          </p:nvPr>
        </p:nvSpPr>
        <p:spPr/>
        <p:txBody>
          <a:bodyPr/>
          <a:lstStyle/>
          <a:p>
            <a:fld id="{D3FA0B78-6F05-43B2-84EC-CBD8AF07FBF5}"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336572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Disaster Relief Supplemental Appropriations Act, 2022 funding</a:t>
            </a:r>
          </a:p>
          <a:p>
            <a:r>
              <a:rPr lang="en-US" dirty="0"/>
              <a:t>Design Status</a:t>
            </a:r>
          </a:p>
          <a:p>
            <a:r>
              <a:rPr lang="en-US" dirty="0"/>
              <a:t>Construction Status/Schedule</a:t>
            </a:r>
          </a:p>
        </p:txBody>
      </p:sp>
      <p:sp>
        <p:nvSpPr>
          <p:cNvPr id="4" name="TextBox 3"/>
          <p:cNvSpPr txBox="1"/>
          <p:nvPr/>
        </p:nvSpPr>
        <p:spPr>
          <a:xfrm>
            <a:off x="0" y="6215270"/>
            <a:ext cx="9143999" cy="369332"/>
          </a:xfrm>
          <a:prstGeom prst="rect">
            <a:avLst/>
          </a:prstGeom>
          <a:noFill/>
        </p:spPr>
        <p:txBody>
          <a:bodyPr wrap="square" rtlCol="0">
            <a:spAutoFit/>
          </a:bodyPr>
          <a:lstStyle/>
          <a:p>
            <a:pPr algn="ctr"/>
            <a:r>
              <a:rPr lang="en-US" dirty="0">
                <a:hlinkClick r:id="rId2"/>
              </a:rPr>
              <a:t>https://www.mvn.usace.army.mil/About/Projects/West-Shore-Lake-Pontchartrain/</a:t>
            </a:r>
            <a:endParaRPr lang="en-US" dirty="0"/>
          </a:p>
        </p:txBody>
      </p:sp>
    </p:spTree>
    <p:extLst>
      <p:ext uri="{BB962C8B-B14F-4D97-AF65-F5344CB8AC3E}">
        <p14:creationId xmlns:p14="http://schemas.microsoft.com/office/powerpoint/2010/main" val="186035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Supplemental Funds</a:t>
            </a:r>
          </a:p>
        </p:txBody>
      </p:sp>
      <p:sp>
        <p:nvSpPr>
          <p:cNvPr id="3" name="Content Placeholder 2"/>
          <p:cNvSpPr>
            <a:spLocks noGrp="1"/>
          </p:cNvSpPr>
          <p:nvPr>
            <p:ph idx="1"/>
          </p:nvPr>
        </p:nvSpPr>
        <p:spPr>
          <a:xfrm>
            <a:off x="457200" y="1280908"/>
            <a:ext cx="8229600" cy="4857750"/>
          </a:xfrm>
        </p:spPr>
        <p:txBody>
          <a:bodyPr/>
          <a:lstStyle/>
          <a:p>
            <a:r>
              <a:rPr lang="en-US" sz="2000" dirty="0"/>
              <a:t>$3M provided for a WSLP Reevaluation Report (GRR) focused on resiliency</a:t>
            </a:r>
          </a:p>
          <a:p>
            <a:r>
              <a:rPr lang="en-US" sz="2000" dirty="0"/>
              <a:t>Will consider opportunities for resiliency for the entire project</a:t>
            </a:r>
          </a:p>
          <a:p>
            <a:r>
              <a:rPr lang="en-US" sz="2000" dirty="0">
                <a:highlight>
                  <a:srgbClr val="FFFF00"/>
                </a:highlight>
              </a:rPr>
              <a:t>Execute Feasibility Cost Share Agreement (FCSA) with CPRA 4QCY 2022</a:t>
            </a:r>
          </a:p>
          <a:p>
            <a:r>
              <a:rPr lang="en-US" sz="2000" dirty="0"/>
              <a:t>Pending completion of a report that finds a recommended plan that is economically justified and environmentally acceptable up to $450M in additional construction funds have been set aside for use</a:t>
            </a:r>
          </a:p>
          <a:p>
            <a:r>
              <a:rPr lang="en-US" sz="2000" dirty="0"/>
              <a:t>Potential to look at additional alternatives in St. James Parish that are economically justified</a:t>
            </a:r>
          </a:p>
        </p:txBody>
      </p:sp>
      <p:sp>
        <p:nvSpPr>
          <p:cNvPr id="4" name="Slide Number Placeholder 3"/>
          <p:cNvSpPr>
            <a:spLocks noGrp="1"/>
          </p:cNvSpPr>
          <p:nvPr>
            <p:ph type="sldNum" sz="quarter" idx="10"/>
          </p:nvPr>
        </p:nvSpPr>
        <p:spPr/>
        <p:txBody>
          <a:bodyPr/>
          <a:lstStyle/>
          <a:p>
            <a:fld id="{D3FA0B78-6F05-43B2-84EC-CBD8AF07FBF5}"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14647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Status</a:t>
            </a:r>
          </a:p>
        </p:txBody>
      </p:sp>
      <p:sp>
        <p:nvSpPr>
          <p:cNvPr id="3" name="Content Placeholder 2"/>
          <p:cNvSpPr>
            <a:spLocks noGrp="1"/>
          </p:cNvSpPr>
          <p:nvPr>
            <p:ph idx="1"/>
          </p:nvPr>
        </p:nvSpPr>
        <p:spPr>
          <a:xfrm>
            <a:off x="457200" y="959474"/>
            <a:ext cx="8229600" cy="3210890"/>
          </a:xfrm>
        </p:spPr>
        <p:txBody>
          <a:bodyPr/>
          <a:lstStyle/>
          <a:p>
            <a:r>
              <a:rPr lang="en-US" sz="2000" dirty="0"/>
              <a:t>Remaining reaches require completion of their respective access roads prior to levee construction.</a:t>
            </a:r>
          </a:p>
          <a:p>
            <a:r>
              <a:rPr lang="en-US" sz="2000" dirty="0"/>
              <a:t>The team’s goal is to have designs completed so that levee contracts can be awarded as roads are available for use. Levee construction expected to begin in second half of 2022.</a:t>
            </a:r>
          </a:p>
          <a:p>
            <a:r>
              <a:rPr lang="en-US" sz="2000" dirty="0">
                <a:highlight>
                  <a:srgbClr val="FFFF00"/>
                </a:highlight>
              </a:rPr>
              <a:t>Pile Load Test contract was advertised 16 Aug 22, proposals are currently due 14 Sep 22.</a:t>
            </a:r>
          </a:p>
          <a:p>
            <a:r>
              <a:rPr lang="en-US" sz="2000" dirty="0"/>
              <a:t>USACE has received right-of-entry to begin surveys and borings in St. James Parish 13 Jan 22.  A USACE crew has taken CPT tests, and borings are underway.  Error was found in survey data and sent back to contractor for resolution.  Borings delayed by weather and now expected end of September 2022.</a:t>
            </a:r>
          </a:p>
          <a:p>
            <a:r>
              <a:rPr lang="en-US" sz="2000" dirty="0"/>
              <a:t>WSLP-109, and WSLP-110 95% </a:t>
            </a:r>
            <a:r>
              <a:rPr lang="en-US" sz="2000" dirty="0">
                <a:highlight>
                  <a:srgbClr val="FFFF00"/>
                </a:highlight>
              </a:rPr>
              <a:t>Plans and Specifications reviews are ongoing</a:t>
            </a:r>
            <a:r>
              <a:rPr lang="en-US" sz="2000" dirty="0"/>
              <a:t>.  One of these contracts is likely to be the first levee reach awarded.</a:t>
            </a:r>
          </a:p>
          <a:p>
            <a:r>
              <a:rPr lang="en-US" sz="2000" dirty="0">
                <a:highlight>
                  <a:srgbClr val="FFFF00"/>
                </a:highlight>
              </a:rPr>
              <a:t>Port of South Louisiana Airport runway extension Additional Work Approval Package scheduled to be sent to MVD this week.</a:t>
            </a:r>
          </a:p>
          <a:p>
            <a:endParaRPr lang="en-US" sz="2000" dirty="0"/>
          </a:p>
        </p:txBody>
      </p:sp>
      <p:sp>
        <p:nvSpPr>
          <p:cNvPr id="4" name="Slide Number Placeholder 3"/>
          <p:cNvSpPr>
            <a:spLocks noGrp="1"/>
          </p:cNvSpPr>
          <p:nvPr>
            <p:ph type="sldNum" sz="quarter" idx="10"/>
          </p:nvPr>
        </p:nvSpPr>
        <p:spPr/>
        <p:txBody>
          <a:bodyPr/>
          <a:lstStyle/>
          <a:p>
            <a:fld id="{D3FA0B78-6F05-43B2-84EC-CBD8AF07FBF5}"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88601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DAEB-15FB-4580-9C1A-7EFA0EEC1064}"/>
              </a:ext>
            </a:extLst>
          </p:cNvPr>
          <p:cNvSpPr>
            <a:spLocks noGrp="1"/>
          </p:cNvSpPr>
          <p:nvPr>
            <p:ph type="title"/>
          </p:nvPr>
        </p:nvSpPr>
        <p:spPr/>
        <p:txBody>
          <a:bodyPr/>
          <a:lstStyle/>
          <a:p>
            <a:r>
              <a:rPr lang="en-US" dirty="0"/>
              <a:t>Sand Placement on Levee alignment</a:t>
            </a:r>
          </a:p>
        </p:txBody>
      </p:sp>
      <p:sp>
        <p:nvSpPr>
          <p:cNvPr id="4" name="Slide Number Placeholder 3">
            <a:extLst>
              <a:ext uri="{FF2B5EF4-FFF2-40B4-BE49-F238E27FC236}">
                <a16:creationId xmlns:a16="http://schemas.microsoft.com/office/drawing/2014/main" id="{E503B690-C362-4A4B-8ECB-58FEFC611D25}"/>
              </a:ext>
            </a:extLst>
          </p:cNvPr>
          <p:cNvSpPr>
            <a:spLocks noGrp="1"/>
          </p:cNvSpPr>
          <p:nvPr>
            <p:ph type="sldNum" sz="quarter" idx="10"/>
          </p:nvPr>
        </p:nvSpPr>
        <p:spPr/>
        <p:txBody>
          <a:bodyPr/>
          <a:lstStyle/>
          <a:p>
            <a:fld id="{D3FA0B78-6F05-43B2-84EC-CBD8AF07FBF5}" type="slidenum">
              <a:rPr lang="en-US" smtClean="0">
                <a:solidFill>
                  <a:srgbClr val="000000"/>
                </a:solidFill>
              </a:rPr>
              <a:pPr/>
              <a:t>5</a:t>
            </a:fld>
            <a:endParaRPr lang="en-US">
              <a:solidFill>
                <a:srgbClr val="000000"/>
              </a:solidFill>
            </a:endParaRPr>
          </a:p>
        </p:txBody>
      </p:sp>
      <p:pic>
        <p:nvPicPr>
          <p:cNvPr id="6" name="Picture 5">
            <a:extLst>
              <a:ext uri="{FF2B5EF4-FFF2-40B4-BE49-F238E27FC236}">
                <a16:creationId xmlns:a16="http://schemas.microsoft.com/office/drawing/2014/main" id="{4256DBF9-C899-4855-853A-D561BC6FE6D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7549" y="962687"/>
            <a:ext cx="7368902" cy="57313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2579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60"/>
            <a:ext cx="8229600" cy="814387"/>
          </a:xfrm>
        </p:spPr>
        <p:txBody>
          <a:bodyPr/>
          <a:lstStyle/>
          <a:p>
            <a:r>
              <a:rPr lang="en-US" dirty="0"/>
              <a:t>Construction Status</a:t>
            </a:r>
          </a:p>
        </p:txBody>
      </p:sp>
      <p:sp>
        <p:nvSpPr>
          <p:cNvPr id="3" name="Content Placeholder 2"/>
          <p:cNvSpPr>
            <a:spLocks noGrp="1"/>
          </p:cNvSpPr>
          <p:nvPr>
            <p:ph idx="1"/>
          </p:nvPr>
        </p:nvSpPr>
        <p:spPr>
          <a:xfrm>
            <a:off x="457200" y="855843"/>
            <a:ext cx="8438604" cy="5146313"/>
          </a:xfrm>
        </p:spPr>
        <p:txBody>
          <a:bodyPr/>
          <a:lstStyle/>
          <a:p>
            <a:r>
              <a:rPr lang="en-US" sz="2000" dirty="0"/>
              <a:t>WSLP-101 Test Section Contract – </a:t>
            </a:r>
            <a:r>
              <a:rPr lang="en-US" sz="2000" dirty="0">
                <a:highlight>
                  <a:srgbClr val="FFFF00"/>
                </a:highlight>
              </a:rPr>
              <a:t>Completed June 2022</a:t>
            </a:r>
          </a:p>
          <a:p>
            <a:pPr lvl="1"/>
            <a:r>
              <a:rPr lang="en-US" sz="1600" dirty="0">
                <a:highlight>
                  <a:srgbClr val="FFFF00"/>
                </a:highlight>
              </a:rPr>
              <a:t>Final Report Pending</a:t>
            </a:r>
          </a:p>
          <a:p>
            <a:r>
              <a:rPr lang="en-US" sz="2000" dirty="0"/>
              <a:t>Access Road Contract – Completion November 2022</a:t>
            </a:r>
          </a:p>
          <a:p>
            <a:pPr lvl="1"/>
            <a:r>
              <a:rPr lang="en-US" sz="1800" dirty="0"/>
              <a:t>Roads B, D, F, &amp; S underway. </a:t>
            </a:r>
          </a:p>
          <a:p>
            <a:pPr lvl="1"/>
            <a:r>
              <a:rPr lang="en-US" sz="1800" dirty="0"/>
              <a:t>Roads A, C, G, P, &amp; J complete.</a:t>
            </a:r>
          </a:p>
          <a:p>
            <a:r>
              <a:rPr lang="en-US" sz="2000" dirty="0"/>
              <a:t>Sand Placement 1 and 2 </a:t>
            </a:r>
          </a:p>
          <a:p>
            <a:pPr lvl="1"/>
            <a:r>
              <a:rPr lang="en-US" sz="1800" dirty="0"/>
              <a:t>SP1 (Reach 101) awarded 20 Apr 22 to </a:t>
            </a:r>
            <a:r>
              <a:rPr lang="en-US" sz="1800" dirty="0" err="1"/>
              <a:t>Phylway</a:t>
            </a:r>
            <a:r>
              <a:rPr lang="en-US" sz="1800" dirty="0"/>
              <a:t> for $1.2M (base amount) 145 day base duration. </a:t>
            </a:r>
            <a:r>
              <a:rPr lang="en-US" sz="1800" dirty="0">
                <a:highlight>
                  <a:srgbClr val="FFFF00"/>
                </a:highlight>
              </a:rPr>
              <a:t>Clearing underway and sand placement beginning this week.</a:t>
            </a:r>
          </a:p>
          <a:p>
            <a:pPr lvl="1"/>
            <a:r>
              <a:rPr lang="en-US" sz="1800" dirty="0"/>
              <a:t>SP2 (Reaches 102 and 103) awarded 11 May 22 to </a:t>
            </a:r>
            <a:r>
              <a:rPr lang="en-US" sz="1800" dirty="0" err="1"/>
              <a:t>Phylway</a:t>
            </a:r>
            <a:r>
              <a:rPr lang="en-US" sz="1800" dirty="0"/>
              <a:t> for $3.1M (base amount) 170 day base duration. </a:t>
            </a:r>
            <a:r>
              <a:rPr lang="en-US" sz="1800" dirty="0">
                <a:highlight>
                  <a:srgbClr val="FFFF00"/>
                </a:highlight>
              </a:rPr>
              <a:t>Clearing underway.</a:t>
            </a:r>
          </a:p>
          <a:p>
            <a:r>
              <a:rPr lang="en-US" sz="2000" dirty="0"/>
              <a:t>Stockpile Contracts</a:t>
            </a:r>
          </a:p>
          <a:p>
            <a:pPr lvl="1"/>
            <a:r>
              <a:rPr lang="en-US" sz="1800" dirty="0"/>
              <a:t>Clay 1 – </a:t>
            </a:r>
            <a:r>
              <a:rPr lang="en-US" sz="1800" dirty="0">
                <a:highlight>
                  <a:srgbClr val="FFFF00"/>
                </a:highlight>
              </a:rPr>
              <a:t>175k</a:t>
            </a:r>
            <a:r>
              <a:rPr lang="en-US" sz="1800" dirty="0"/>
              <a:t>/1000k cubic yards</a:t>
            </a:r>
          </a:p>
          <a:p>
            <a:pPr lvl="1"/>
            <a:r>
              <a:rPr lang="en-US" sz="1800" dirty="0"/>
              <a:t>Clay 2 – 500k/500k cubic yards - Completed</a:t>
            </a:r>
          </a:p>
          <a:p>
            <a:pPr lvl="1"/>
            <a:r>
              <a:rPr lang="en-US" sz="1800" dirty="0"/>
              <a:t>Sand – 600k/600k cubic yards - Completed</a:t>
            </a:r>
          </a:p>
        </p:txBody>
      </p:sp>
    </p:spTree>
    <p:extLst>
      <p:ext uri="{BB962C8B-B14F-4D97-AF65-F5344CB8AC3E}">
        <p14:creationId xmlns:p14="http://schemas.microsoft.com/office/powerpoint/2010/main" val="20490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C6C8-5E1F-4405-81BC-050787E20404}"/>
              </a:ext>
            </a:extLst>
          </p:cNvPr>
          <p:cNvSpPr>
            <a:spLocks noGrp="1"/>
          </p:cNvSpPr>
          <p:nvPr>
            <p:ph type="title"/>
          </p:nvPr>
        </p:nvSpPr>
        <p:spPr/>
        <p:txBody>
          <a:bodyPr/>
          <a:lstStyle/>
          <a:p>
            <a:r>
              <a:rPr lang="en-US" sz="3200" dirty="0"/>
              <a:t>Progress on Access Roads D, F, &amp; G</a:t>
            </a:r>
          </a:p>
        </p:txBody>
      </p:sp>
      <p:sp>
        <p:nvSpPr>
          <p:cNvPr id="4" name="Slide Number Placeholder 3">
            <a:extLst>
              <a:ext uri="{FF2B5EF4-FFF2-40B4-BE49-F238E27FC236}">
                <a16:creationId xmlns:a16="http://schemas.microsoft.com/office/drawing/2014/main" id="{48A4BB04-E8A2-4A66-9769-7AC097EF085D}"/>
              </a:ext>
            </a:extLst>
          </p:cNvPr>
          <p:cNvSpPr>
            <a:spLocks noGrp="1"/>
          </p:cNvSpPr>
          <p:nvPr>
            <p:ph type="sldNum" sz="quarter" idx="10"/>
          </p:nvPr>
        </p:nvSpPr>
        <p:spPr/>
        <p:txBody>
          <a:bodyPr/>
          <a:lstStyle/>
          <a:p>
            <a:fld id="{D3FA0B78-6F05-43B2-84EC-CBD8AF07FBF5}" type="slidenum">
              <a:rPr lang="en-US" smtClean="0">
                <a:solidFill>
                  <a:srgbClr val="000000"/>
                </a:solidFill>
              </a:rPr>
              <a:pPr/>
              <a:t>7</a:t>
            </a:fld>
            <a:endParaRPr lang="en-US">
              <a:solidFill>
                <a:srgbClr val="000000"/>
              </a:solidFill>
            </a:endParaRPr>
          </a:p>
        </p:txBody>
      </p:sp>
      <p:graphicFrame>
        <p:nvGraphicFramePr>
          <p:cNvPr id="9" name="Content Placeholder 8">
            <a:extLst>
              <a:ext uri="{FF2B5EF4-FFF2-40B4-BE49-F238E27FC236}">
                <a16:creationId xmlns:a16="http://schemas.microsoft.com/office/drawing/2014/main" id="{BF3DB419-C037-4873-AA2D-5DAA62D669B3}"/>
              </a:ext>
              <a:ext uri="{147F2762-F138-4A5C-976F-8EAC2B608ADB}">
                <a16:predDERef xmlns:a16="http://schemas.microsoft.com/office/drawing/2014/main" pred="{7FC7EFDB-A5EB-465F-B987-B45E10D1EE7C}"/>
              </a:ext>
            </a:extLst>
          </p:cNvPr>
          <p:cNvGraphicFramePr>
            <a:graphicFrameLocks noGrp="1"/>
          </p:cNvGraphicFramePr>
          <p:nvPr>
            <p:ph idx="1"/>
            <p:extLst>
              <p:ext uri="{D42A27DB-BD31-4B8C-83A1-F6EECF244321}">
                <p14:modId xmlns:p14="http://schemas.microsoft.com/office/powerpoint/2010/main" val="623701797"/>
              </p:ext>
            </p:extLst>
          </p:nvPr>
        </p:nvGraphicFramePr>
        <p:xfrm>
          <a:off x="457200" y="1287463"/>
          <a:ext cx="8229600" cy="4857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224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DAC32B5-C785-4CFD-9FB5-93DEA3F3B453}"/>
              </a:ext>
            </a:extLst>
          </p:cNvPr>
          <p:cNvGraphicFramePr>
            <a:graphicFrameLocks/>
          </p:cNvGraphicFramePr>
          <p:nvPr>
            <p:extLst>
              <p:ext uri="{D42A27DB-BD31-4B8C-83A1-F6EECF244321}">
                <p14:modId xmlns:p14="http://schemas.microsoft.com/office/powerpoint/2010/main" val="4282801433"/>
              </p:ext>
            </p:extLst>
          </p:nvPr>
        </p:nvGraphicFramePr>
        <p:xfrm>
          <a:off x="-178904" y="2504661"/>
          <a:ext cx="9163878" cy="41858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AD7B644-BE2C-48E4-A654-278BA6EAFBA9}"/>
              </a:ext>
            </a:extLst>
          </p:cNvPr>
          <p:cNvSpPr>
            <a:spLocks noGrp="1"/>
          </p:cNvSpPr>
          <p:nvPr>
            <p:ph type="title"/>
          </p:nvPr>
        </p:nvSpPr>
        <p:spPr>
          <a:xfrm>
            <a:off x="457200" y="80899"/>
            <a:ext cx="8229600" cy="814387"/>
          </a:xfrm>
        </p:spPr>
        <p:txBody>
          <a:bodyPr/>
          <a:lstStyle/>
          <a:p>
            <a:r>
              <a:rPr lang="en-US" sz="3200" dirty="0">
                <a:solidFill>
                  <a:schemeClr val="tx1"/>
                </a:solidFill>
              </a:rPr>
              <a:t>Preliminary Levee Construction Schedule</a:t>
            </a:r>
          </a:p>
        </p:txBody>
      </p:sp>
      <p:sp>
        <p:nvSpPr>
          <p:cNvPr id="3" name="Content Placeholder 2">
            <a:extLst>
              <a:ext uri="{FF2B5EF4-FFF2-40B4-BE49-F238E27FC236}">
                <a16:creationId xmlns:a16="http://schemas.microsoft.com/office/drawing/2014/main" id="{39FDFEC7-D7A7-43C0-8369-283D9C4F4C2C}"/>
              </a:ext>
            </a:extLst>
          </p:cNvPr>
          <p:cNvSpPr>
            <a:spLocks noGrp="1"/>
          </p:cNvSpPr>
          <p:nvPr>
            <p:ph idx="1"/>
          </p:nvPr>
        </p:nvSpPr>
        <p:spPr>
          <a:xfrm>
            <a:off x="314407" y="895286"/>
            <a:ext cx="6172200" cy="3269207"/>
          </a:xfrm>
        </p:spPr>
        <p:txBody>
          <a:bodyPr/>
          <a:lstStyle/>
          <a:p>
            <a:pPr marL="428625" indent="-257175">
              <a:spcBef>
                <a:spcPts val="450"/>
              </a:spcBef>
              <a:spcAft>
                <a:spcPts val="450"/>
              </a:spcAft>
              <a:buSzPct val="100000"/>
            </a:pPr>
            <a:r>
              <a:rPr lang="en-US" sz="1500" dirty="0"/>
              <a:t>Existing elevation approx. -1 feet</a:t>
            </a:r>
          </a:p>
          <a:p>
            <a:pPr marL="428625" indent="-257175">
              <a:spcBef>
                <a:spcPts val="450"/>
              </a:spcBef>
              <a:spcAft>
                <a:spcPts val="450"/>
              </a:spcAft>
              <a:buSzPct val="100000"/>
            </a:pPr>
            <a:r>
              <a:rPr lang="en-US" sz="1500" dirty="0"/>
              <a:t>2023: Construct 3 foot sand base and begin levee construction</a:t>
            </a:r>
          </a:p>
          <a:p>
            <a:pPr marL="428625" indent="-257175">
              <a:spcBef>
                <a:spcPts val="450"/>
              </a:spcBef>
              <a:spcAft>
                <a:spcPts val="450"/>
              </a:spcAft>
              <a:buSzPct val="100000"/>
            </a:pPr>
            <a:r>
              <a:rPr lang="en-US" sz="1500" dirty="0"/>
              <a:t>2024: Levee built to heights around +6 feet</a:t>
            </a:r>
          </a:p>
          <a:p>
            <a:pPr marL="428625" indent="-257175">
              <a:spcBef>
                <a:spcPts val="450"/>
              </a:spcBef>
              <a:spcAft>
                <a:spcPts val="450"/>
              </a:spcAft>
              <a:buSzPct val="100000"/>
            </a:pPr>
            <a:r>
              <a:rPr lang="en-US" sz="1500" dirty="0"/>
              <a:t>2025: Levee built to heights ranging +6.6 to +12.5 feet</a:t>
            </a:r>
          </a:p>
          <a:p>
            <a:pPr marL="428625" indent="-257175">
              <a:spcBef>
                <a:spcPts val="450"/>
              </a:spcBef>
              <a:spcAft>
                <a:spcPts val="450"/>
              </a:spcAft>
              <a:buSzPct val="100000"/>
            </a:pPr>
            <a:r>
              <a:rPr lang="en-US" sz="1500" dirty="0"/>
              <a:t>2026: Levee built to full heights</a:t>
            </a:r>
          </a:p>
        </p:txBody>
      </p:sp>
      <p:sp>
        <p:nvSpPr>
          <p:cNvPr id="5" name="TextBox 4">
            <a:extLst>
              <a:ext uri="{FF2B5EF4-FFF2-40B4-BE49-F238E27FC236}">
                <a16:creationId xmlns:a16="http://schemas.microsoft.com/office/drawing/2014/main" id="{D9AA0031-3997-44D2-8910-E761F6EB36F7}"/>
              </a:ext>
            </a:extLst>
          </p:cNvPr>
          <p:cNvSpPr txBox="1"/>
          <p:nvPr/>
        </p:nvSpPr>
        <p:spPr>
          <a:xfrm>
            <a:off x="6617721" y="2231474"/>
            <a:ext cx="2339340" cy="830997"/>
          </a:xfrm>
          <a:prstGeom prst="rect">
            <a:avLst/>
          </a:prstGeom>
          <a:noFill/>
        </p:spPr>
        <p:txBody>
          <a:bodyPr wrap="square" rtlCol="0">
            <a:spAutoFit/>
          </a:bodyPr>
          <a:lstStyle/>
          <a:p>
            <a:r>
              <a:rPr lang="en-US" sz="1200" b="1" dirty="0">
                <a:solidFill>
                  <a:srgbClr val="FF0000"/>
                </a:solidFill>
              </a:rPr>
              <a:t>*Gaps will still exist by flood gates, flood walls, drainage structures, and pump stations through 2026</a:t>
            </a:r>
          </a:p>
        </p:txBody>
      </p:sp>
      <p:sp>
        <p:nvSpPr>
          <p:cNvPr id="8" name="TextBox 1">
            <a:extLst>
              <a:ext uri="{FF2B5EF4-FFF2-40B4-BE49-F238E27FC236}">
                <a16:creationId xmlns:a16="http://schemas.microsoft.com/office/drawing/2014/main" id="{B0395D47-0C47-4ACC-A657-F74CE68BAAC8}"/>
              </a:ext>
            </a:extLst>
          </p:cNvPr>
          <p:cNvSpPr txBox="1"/>
          <p:nvPr/>
        </p:nvSpPr>
        <p:spPr>
          <a:xfrm>
            <a:off x="8273749" y="5289331"/>
            <a:ext cx="870252"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rgbClr val="FF0000"/>
                </a:solidFill>
              </a:rPr>
              <a:t>Current Elevation</a:t>
            </a:r>
          </a:p>
          <a:p>
            <a:r>
              <a:rPr lang="en-US" sz="1050" b="1" dirty="0">
                <a:solidFill>
                  <a:srgbClr val="FF0000"/>
                </a:solidFill>
              </a:rPr>
              <a:t>-1 ft</a:t>
            </a:r>
          </a:p>
        </p:txBody>
      </p:sp>
      <p:sp>
        <p:nvSpPr>
          <p:cNvPr id="4" name="TextBox 3">
            <a:extLst>
              <a:ext uri="{FF2B5EF4-FFF2-40B4-BE49-F238E27FC236}">
                <a16:creationId xmlns:a16="http://schemas.microsoft.com/office/drawing/2014/main" id="{D0073398-628D-4603-BFF3-26007B5A8843}"/>
              </a:ext>
            </a:extLst>
          </p:cNvPr>
          <p:cNvSpPr txBox="1"/>
          <p:nvPr/>
        </p:nvSpPr>
        <p:spPr>
          <a:xfrm>
            <a:off x="7381269" y="5727913"/>
            <a:ext cx="1073799" cy="507831"/>
          </a:xfrm>
          <a:prstGeom prst="rect">
            <a:avLst/>
          </a:prstGeom>
          <a:noFill/>
        </p:spPr>
        <p:txBody>
          <a:bodyPr wrap="square" rtlCol="0">
            <a:spAutoFit/>
          </a:bodyPr>
          <a:lstStyle/>
          <a:p>
            <a:r>
              <a:rPr lang="en-US" sz="1350" dirty="0">
                <a:solidFill>
                  <a:srgbClr val="FF0000"/>
                </a:solidFill>
              </a:rPr>
              <a:t>Bonnet </a:t>
            </a:r>
            <a:r>
              <a:rPr lang="en-US" sz="1350" dirty="0" err="1">
                <a:solidFill>
                  <a:srgbClr val="FF0000"/>
                </a:solidFill>
              </a:rPr>
              <a:t>Carre</a:t>
            </a:r>
            <a:endParaRPr lang="en-US" sz="1350" dirty="0">
              <a:solidFill>
                <a:srgbClr val="FF0000"/>
              </a:solidFill>
            </a:endParaRPr>
          </a:p>
        </p:txBody>
      </p:sp>
      <p:sp>
        <p:nvSpPr>
          <p:cNvPr id="11" name="TextBox 10">
            <a:extLst>
              <a:ext uri="{FF2B5EF4-FFF2-40B4-BE49-F238E27FC236}">
                <a16:creationId xmlns:a16="http://schemas.microsoft.com/office/drawing/2014/main" id="{8ACF063E-076F-46FC-A20E-452F3C71A01B}"/>
              </a:ext>
            </a:extLst>
          </p:cNvPr>
          <p:cNvSpPr txBox="1"/>
          <p:nvPr/>
        </p:nvSpPr>
        <p:spPr>
          <a:xfrm>
            <a:off x="844588" y="5699491"/>
            <a:ext cx="1073799" cy="507831"/>
          </a:xfrm>
          <a:prstGeom prst="rect">
            <a:avLst/>
          </a:prstGeom>
          <a:noFill/>
        </p:spPr>
        <p:txBody>
          <a:bodyPr wrap="square" rtlCol="0">
            <a:spAutoFit/>
          </a:bodyPr>
          <a:lstStyle/>
          <a:p>
            <a:r>
              <a:rPr lang="en-US" sz="1350" dirty="0">
                <a:solidFill>
                  <a:srgbClr val="FF0000"/>
                </a:solidFill>
              </a:rPr>
              <a:t>Hope Canal</a:t>
            </a:r>
          </a:p>
        </p:txBody>
      </p:sp>
    </p:spTree>
    <p:extLst>
      <p:ext uri="{BB962C8B-B14F-4D97-AF65-F5344CB8AC3E}">
        <p14:creationId xmlns:p14="http://schemas.microsoft.com/office/powerpoint/2010/main" val="422631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3FA0B78-6F05-43B2-84EC-CBD8AF07FBF5}" type="slidenum">
              <a:rPr lang="en-US" smtClean="0">
                <a:solidFill>
                  <a:srgbClr val="000000"/>
                </a:solidFill>
              </a:rPr>
              <a:pPr/>
              <a:t>9</a:t>
            </a:fld>
            <a:endParaRPr lang="en-US">
              <a:solidFill>
                <a:srgbClr val="000000"/>
              </a:solidFill>
            </a:endParaRPr>
          </a:p>
        </p:txBody>
      </p:sp>
      <p:pic>
        <p:nvPicPr>
          <p:cNvPr id="6" name="Picture 5" descr="A picture containing text&#10;&#10;Description automatically generated">
            <a:extLst>
              <a:ext uri="{FF2B5EF4-FFF2-40B4-BE49-F238E27FC236}">
                <a16:creationId xmlns:a16="http://schemas.microsoft.com/office/drawing/2014/main" id="{749B354F-4EC8-4FA7-B1F3-CBC0569A78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647"/>
            <a:ext cx="9144000" cy="5916706"/>
          </a:xfrm>
          <a:prstGeom prst="rect">
            <a:avLst/>
          </a:prstGeom>
        </p:spPr>
      </p:pic>
    </p:spTree>
    <p:extLst>
      <p:ext uri="{BB962C8B-B14F-4D97-AF65-F5344CB8AC3E}">
        <p14:creationId xmlns:p14="http://schemas.microsoft.com/office/powerpoint/2010/main" val="2075774240"/>
      </p:ext>
    </p:extLst>
  </p:cSld>
  <p:clrMapOvr>
    <a:masterClrMapping/>
  </p:clrMapOvr>
</p:sld>
</file>

<file path=ppt/theme/theme1.xml><?xml version="1.0" encoding="utf-8"?>
<a:theme xmlns:a="http://schemas.openxmlformats.org/drawingml/2006/main" name="5_Slide Master">
  <a:themeElements>
    <a:clrScheme name="4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PT_Master_Slide_Template (2)">
  <a:themeElements>
    <a:clrScheme name="1_PPT_Master_Slide_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PT_Master_Slide_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FF99"/>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FFFF99"/>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PT_Master_Slide_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PT_Master_Slide_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PT_Master_Slide_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PT_Master_Slide_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PT_Master_Slide_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PT_Master_Slide_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PT_Master_Slide_Templat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PT_Master_Slide_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PT_Master_Slide_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PT_Master_Slide_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PT_Master_Slide_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PT_Master_Slide_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Slide Master">
  <a:themeElements>
    <a:clrScheme name="2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PT_Master_Slide_Template (2)">
  <a:themeElements>
    <a:clrScheme name="1_PPT_Master_Slide_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PT_Master_Slide_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PT_Master_Slide_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PT_Master_Slide_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PT_Master_Slide_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PT_Master_Slide_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PT_Master_Slide_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PT_Master_Slide_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PT_Master_Slide_Templat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PT_Master_Slide_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PT_Master_Slide_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PT_Master_Slide_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PT_Master_Slide_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PT_Master_Slide_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lide Master">
  <a:themeElements>
    <a:clrScheme name="2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lide Master">
  <a:themeElements>
    <a:clrScheme name="4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D5BD4E6E8A6C46B2B4999B7620904F" ma:contentTypeVersion="9" ma:contentTypeDescription="Create a new document." ma:contentTypeScope="" ma:versionID="4543b47c5dc3a6918bf552df1f34ed4a">
  <xsd:schema xmlns:xsd="http://www.w3.org/2001/XMLSchema" xmlns:xs="http://www.w3.org/2001/XMLSchema" xmlns:p="http://schemas.microsoft.com/office/2006/metadata/properties" xmlns:ns3="d7a2b1e0-59d0-4e91-8a06-e453bccc799c" xmlns:ns4="7ae2f1c3-4bb1-416e-8c1b-a885fd2915e7" targetNamespace="http://schemas.microsoft.com/office/2006/metadata/properties" ma:root="true" ma:fieldsID="966bb437ac8b876f16fcbb748cea8f13" ns3:_="" ns4:_="">
    <xsd:import namespace="d7a2b1e0-59d0-4e91-8a06-e453bccc799c"/>
    <xsd:import namespace="7ae2f1c3-4bb1-416e-8c1b-a885fd2915e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2b1e0-59d0-4e91-8a06-e453bccc79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e2f1c3-4bb1-416e-8c1b-a885fd2915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C048C-886E-41B3-84A7-BD9A7088B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a2b1e0-59d0-4e91-8a06-e453bccc799c"/>
    <ds:schemaRef ds:uri="7ae2f1c3-4bb1-416e-8c1b-a885fd2915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49F086-6875-4EF3-BD8F-314468DC24A3}">
  <ds:schemaRefs>
    <ds:schemaRef ds:uri="http://purl.org/dc/elements/1.1/"/>
    <ds:schemaRef ds:uri="http://www.w3.org/XML/1998/namespace"/>
    <ds:schemaRef ds:uri="d7a2b1e0-59d0-4e91-8a06-e453bccc799c"/>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 ds:uri="http://schemas.microsoft.com/office/infopath/2007/PartnerControls"/>
    <ds:schemaRef ds:uri="7ae2f1c3-4bb1-416e-8c1b-a885fd2915e7"/>
  </ds:schemaRefs>
</ds:datastoreItem>
</file>

<file path=customXml/itemProps3.xml><?xml version="1.0" encoding="utf-8"?>
<ds:datastoreItem xmlns:ds="http://schemas.openxmlformats.org/officeDocument/2006/customXml" ds:itemID="{4E08D1A7-5E8E-462F-9BC0-5D9E18085B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20756</TotalTime>
  <Words>686</Words>
  <Application>Microsoft Office PowerPoint</Application>
  <PresentationFormat>On-screen Show (4:3)</PresentationFormat>
  <Paragraphs>80</Paragraphs>
  <Slides>12</Slides>
  <Notes>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12</vt:i4>
      </vt:variant>
    </vt:vector>
  </HeadingPairs>
  <TitlesOfParts>
    <vt:vector size="22" baseType="lpstr">
      <vt:lpstr>Arial</vt:lpstr>
      <vt:lpstr>Calibri</vt:lpstr>
      <vt:lpstr>Wingdings</vt:lpstr>
      <vt:lpstr>Wingdings 3</vt:lpstr>
      <vt:lpstr>5_Slide Master</vt:lpstr>
      <vt:lpstr>3_PPT_Master_Slide_Template (2)</vt:lpstr>
      <vt:lpstr>6_Slide Master</vt:lpstr>
      <vt:lpstr>1_PPT_Master_Slide_Template (2)</vt:lpstr>
      <vt:lpstr>2_Slide Master</vt:lpstr>
      <vt:lpstr>4_Slide Master</vt:lpstr>
      <vt:lpstr>PowerPoint Presentation</vt:lpstr>
      <vt:lpstr>Agenda</vt:lpstr>
      <vt:lpstr>Disaster Supplemental Funds</vt:lpstr>
      <vt:lpstr>Design Status</vt:lpstr>
      <vt:lpstr>Sand Placement on Levee alignment</vt:lpstr>
      <vt:lpstr>Construction Status</vt:lpstr>
      <vt:lpstr>Progress on Access Roads D, F, &amp; G</vt:lpstr>
      <vt:lpstr>Preliminary Levee Construction Schedule</vt:lpstr>
      <vt:lpstr>PowerPoint Presentation</vt:lpstr>
      <vt:lpstr>Revised Boring Plan for St. James</vt:lpstr>
      <vt:lpstr>PowerPoint Presentation</vt:lpstr>
      <vt:lpstr>Questions</vt:lpstr>
    </vt:vector>
  </TitlesOfParts>
  <Company>USACE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HSDRRS Remaining Work</dc:title>
  <dc:creator>Erich Soraghan</dc:creator>
  <cp:lastModifiedBy>Drouant, Bradley W CIV USARMY CEMVN (USA)</cp:lastModifiedBy>
  <cp:revision>536</cp:revision>
  <cp:lastPrinted>2022-08-31T13:51:59Z</cp:lastPrinted>
  <dcterms:created xsi:type="dcterms:W3CDTF">2012-02-02T16:16:23Z</dcterms:created>
  <dcterms:modified xsi:type="dcterms:W3CDTF">2022-08-31T13:52:02Z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0x010100DBD5BD4E6E8A6C46B2B4999B7620904F</vt:lpwstr>
  </property>
</Properties>
</file>