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10" r:id="rId4"/>
    <p:sldMasterId id="2147483723" r:id="rId5"/>
    <p:sldMasterId id="2147483761" r:id="rId6"/>
  </p:sldMasterIdLst>
  <p:notesMasterIdLst>
    <p:notesMasterId r:id="rId15"/>
  </p:notesMasterIdLst>
  <p:handoutMasterIdLst>
    <p:handoutMasterId r:id="rId16"/>
  </p:handoutMasterIdLst>
  <p:sldIdLst>
    <p:sldId id="345" r:id="rId7"/>
    <p:sldId id="306" r:id="rId8"/>
    <p:sldId id="307" r:id="rId9"/>
    <p:sldId id="346" r:id="rId10"/>
    <p:sldId id="327" r:id="rId11"/>
    <p:sldId id="329" r:id="rId12"/>
    <p:sldId id="330" r:id="rId13"/>
    <p:sldId id="348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99FF99"/>
    <a:srgbClr val="00FF00"/>
    <a:srgbClr val="FF0000"/>
    <a:srgbClr val="99FF66"/>
    <a:srgbClr val="006600"/>
    <a:srgbClr val="FFE5E5"/>
    <a:srgbClr val="FFCCCC"/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411" autoAdjust="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086" y="3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2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38BA425F-134D-4FEF-B350-07A164ACC448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4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4"/>
            <a:ext cx="3170583" cy="482027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ADF82D1F-1AFA-4786-9B5D-618E5E2C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8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6339" tIns="48170" rIns="96339" bIns="481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3"/>
            <a:ext cx="3169920" cy="480060"/>
          </a:xfrm>
          <a:prstGeom prst="rect">
            <a:avLst/>
          </a:prstGeom>
        </p:spPr>
        <p:txBody>
          <a:bodyPr vert="horz" lIns="96339" tIns="48170" rIns="96339" bIns="48170" rtlCol="0"/>
          <a:lstStyle>
            <a:lvl1pPr algn="r">
              <a:defRPr sz="1200"/>
            </a:lvl1pPr>
          </a:lstStyle>
          <a:p>
            <a:fld id="{60599D3B-1BE5-4B9B-A8DC-9BE7D4A8B5BB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9" tIns="48170" rIns="96339" bIns="481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339" tIns="48170" rIns="96339" bIns="4817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339" tIns="48170" rIns="96339" bIns="481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339" tIns="48170" rIns="96339" bIns="48170" rtlCol="0" anchor="b"/>
          <a:lstStyle>
            <a:lvl1pPr algn="r">
              <a:defRPr sz="1200"/>
            </a:lvl1pPr>
          </a:lstStyle>
          <a:p>
            <a:fld id="{F7A4E053-0F9F-4B33-8B00-6ABC7C90EC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1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4E053-0F9F-4B33-8B00-6ABC7C90EC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95FB8B-802C-4531-BFD7-15C4127769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6825573-F904-4569-8B6B-66E354D79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3FA0B78-6F05-43B2-84EC-CBD8AF07FB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- no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200025" y="2286001"/>
            <a:ext cx="874395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040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00025" y="1028700"/>
            <a:ext cx="8743950" cy="5600700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506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A8EC0-E85C-47A1-80FA-1B64F7E154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CA3E4-A633-4FD8-B6E5-5D665E3F9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8CF27-4487-4DE8-B966-631DE26D13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BDCA6-C191-4A63-87E6-5559EF275F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18249-2633-4166-9FF9-5850D58203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911B88-5982-4D4A-954E-9D678EB70E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F6526-5338-47D8-8C30-8373913D2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9997-4483-477F-8325-4E4C31D041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A75DF-E540-45C7-9031-E016597CA3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F2FC-7744-4FC7-AB4B-5F73E91862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77FD7-CF7B-44EF-998E-D53E21EFAD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69E40-DEDE-426A-ACCB-3CBD655112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461F68-D4E3-400F-A49F-6917BB54F4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152400"/>
            <a:ext cx="8610600" cy="5973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98DB66-844B-484E-B323-9E4F245A8E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C3350B-8DC0-4000-9824-3AF930C6D4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89B28E-537A-43DD-A6AB-05E67581AF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6F6D55-0D7B-45DD-A435-C82086FAC2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DC46CD-CF22-46CA-AE53-509BB13300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6FCB3B-B354-40F7-A6F0-5319F28393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46A256-ED9F-48A4-AF95-7EA4A26466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6FD8E2-8942-4863-AA0E-BD551FD2F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6B9009-B34B-4B3F-B038-D80D2DD278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3FCFE2-895C-4D7F-8817-5FFE60371A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6881DE-074D-40CA-B82B-989F79E07D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678854-5469-408F-B341-44E03CC73F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5FB8B-802C-4531-BFD7-15C4127769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ABCC6E-C2E4-48D9-B81A-83091AE123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A0B78-6F05-43B2-84EC-CBD8AF07FB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1B1A5F-2CC3-4B73-B0C4-B5AFE11655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746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911B88-5982-4D4A-954E-9D678EB70E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461F68-D4E3-400F-A49F-6917BB54F4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89B28E-537A-43DD-A6AB-05E67581AF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ABCC6E-C2E4-48D9-B81A-83091AE123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C17943-1E2D-41F2-B5A0-B33D048226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A03031-86C4-4333-92E5-5F6A6288E2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1BAA3D-14B7-463E-9DF1-1B466D0BB6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825573-F904-4569-8B6B-66E354D79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C17943-1E2D-41F2-B5A0-B33D048226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A03031-86C4-4333-92E5-5F6A6288E2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8850" y="63817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1BAA3D-14B7-463E-9DF1-1B466D0BB6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746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88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015C3F-237B-4601-90BF-1F966B83E050}" type="slidenum">
              <a:rPr lang="en-US" b="1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14"/>
          <a:stretch/>
        </p:blipFill>
        <p:spPr>
          <a:xfrm rot="5400000">
            <a:off x="4380714" y="2094718"/>
            <a:ext cx="4354496" cy="5172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28" y="1227994"/>
            <a:ext cx="4471372" cy="3135887"/>
          </a:xfrm>
          <a:prstGeom prst="rect">
            <a:avLst/>
          </a:prstGeom>
        </p:spPr>
      </p:pic>
      <p:pic>
        <p:nvPicPr>
          <p:cNvPr id="4100" name="Picture 4" descr="ppt_camo_bkgrnd-03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3976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8600" name="Text Box 8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</a:rPr>
              <a:t>US Army Corps of Engineers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BUILDING STRONG</a:t>
            </a:r>
            <a:r>
              <a:rPr lang="en-US" sz="1400" b="1" baseline="-25000">
                <a:solidFill>
                  <a:srgbClr val="000000"/>
                </a:solidFill>
              </a:rPr>
              <a:t>®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4101" name="Picture 6" descr="USACE_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5081588"/>
            <a:ext cx="1371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 userDrawn="1"/>
        </p:nvGrpSpPr>
        <p:grpSpPr>
          <a:xfrm>
            <a:off x="3971925" y="1571625"/>
            <a:ext cx="5172075" cy="5286375"/>
            <a:chOff x="3971925" y="1571625"/>
            <a:chExt cx="5172075" cy="5286375"/>
          </a:xfrm>
        </p:grpSpPr>
        <p:pic>
          <p:nvPicPr>
            <p:cNvPr id="4105" name="Picture 5" descr="white_curve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971925" y="1571625"/>
              <a:ext cx="5172075" cy="528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98601" name="Line 9"/>
            <p:cNvSpPr>
              <a:spLocks noChangeShapeType="1"/>
            </p:cNvSpPr>
            <p:nvPr/>
          </p:nvSpPr>
          <p:spPr bwMode="auto">
            <a:xfrm>
              <a:off x="4625009" y="4363881"/>
              <a:ext cx="4515816" cy="18040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73" r:id="rId12"/>
    <p:sldLayoutId id="21474837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746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5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88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ACA285-F5B4-4A6B-8060-ED1E00C38A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9" name="Picture 5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5014" name="Text Box 6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FFFFCC"/>
                </a:solidFill>
              </a:rPr>
              <a:t>BUILDING STRONG</a:t>
            </a:r>
            <a:r>
              <a:rPr lang="en-US" sz="1400" b="1" baseline="-25000">
                <a:solidFill>
                  <a:srgbClr val="FFFFCC"/>
                </a:solidFill>
              </a:rPr>
              <a:t>®</a:t>
            </a:r>
          </a:p>
        </p:txBody>
      </p:sp>
      <p:sp>
        <p:nvSpPr>
          <p:cNvPr id="1195015" name="Line 7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rgbClr val="FFFF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rgbClr val="FFFF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rgbClr val="FFFF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rgbClr val="FFFF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rgbClr val="FFFF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rgbClr val="FFFF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rgbClr val="FFFF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ast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40350" y="1646238"/>
            <a:ext cx="380047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oast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78263" y="3375025"/>
            <a:ext cx="5265737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ppt_camo_bkgrnd-03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white_curve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71925" y="1571625"/>
            <a:ext cx="5172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USACE_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5081588"/>
            <a:ext cx="1371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5334000" y="33528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PRESENTATION TITLE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</a:rPr>
              <a:t>US Army Corps of Engineers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</a:rPr>
              <a:t>BUILDING STRONG</a:t>
            </a:r>
            <a:r>
              <a:rPr lang="en-US" sz="1400" b="1" baseline="-25000">
                <a:solidFill>
                  <a:srgbClr val="000000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746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5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6EA128-2697-43BC-AE3A-14D83454B02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95013" name="Picture 5" descr="USACE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</p:spPr>
      </p:pic>
      <p:sp>
        <p:nvSpPr>
          <p:cNvPr id="1195014" name="Text Box 6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CC"/>
                </a:solidFill>
              </a:rPr>
              <a:t>BUILDING STRONG</a:t>
            </a:r>
            <a:r>
              <a:rPr lang="en-US" sz="1400" b="1" baseline="-25000">
                <a:solidFill>
                  <a:srgbClr val="FFFFCC"/>
                </a:solidFill>
              </a:rPr>
              <a:t>®</a:t>
            </a:r>
          </a:p>
        </p:txBody>
      </p:sp>
      <p:sp>
        <p:nvSpPr>
          <p:cNvPr id="1195015" name="Line 7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rgbClr val="FFFF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>
          <a:solidFill>
            <a:srgbClr val="FFFFCC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rgbClr val="FFFF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rgbClr val="FFFF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rgbClr val="FFFF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rgbClr val="FFFF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rgbClr val="FFFF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7463"/>
            <a:ext cx="8229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91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88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C3A65B-BBC2-4B27-85C4-58BC38E874B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vn.usace.army.mil/About/Projects/West-Shore-Lake-Pontchartrai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2945" y="225630"/>
            <a:ext cx="6703975" cy="492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 Shore Lake Pontchartrain</a:t>
            </a:r>
            <a:b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Update</a:t>
            </a:r>
            <a:b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30, 2021</a:t>
            </a:r>
            <a:br>
              <a:rPr 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Bradley Drouant</a:t>
            </a:r>
            <a:r>
              <a:rPr lang="en-US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PE, PMP</a:t>
            </a:r>
            <a:br>
              <a:rPr lang="en-US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Sr. Project Manager</a:t>
            </a:r>
            <a:br>
              <a:rPr lang="en-US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Orleans District</a:t>
            </a:r>
            <a:br>
              <a:rPr lang="en-US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Army Corps of Engineers </a:t>
            </a:r>
            <a:br>
              <a:rPr lang="en-US" sz="1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264380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Status</a:t>
            </a:r>
          </a:p>
          <a:p>
            <a:r>
              <a:rPr lang="en-US" dirty="0"/>
              <a:t>Borrow</a:t>
            </a:r>
          </a:p>
          <a:p>
            <a:r>
              <a:rPr lang="en-US" dirty="0"/>
              <a:t>Right-of-Entry</a:t>
            </a:r>
          </a:p>
          <a:p>
            <a:r>
              <a:rPr lang="en-US" dirty="0"/>
              <a:t>St. James Parish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1527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https://www.mvn.usace.army.mil/About/Projects/West-Shore-Lake-Pontchartrain/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5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948"/>
            <a:ext cx="8229600" cy="4857750"/>
          </a:xfrm>
        </p:spPr>
        <p:txBody>
          <a:bodyPr/>
          <a:lstStyle/>
          <a:p>
            <a:r>
              <a:rPr lang="en-US" sz="1400" dirty="0"/>
              <a:t>St James Parish – PM, ED, and Environmental conducted a site visit with Parish President Dufresne on 28 Jun 21.</a:t>
            </a:r>
          </a:p>
          <a:p>
            <a:endParaRPr lang="en-US" sz="1400" dirty="0"/>
          </a:p>
          <a:p>
            <a:r>
              <a:rPr lang="en-US" sz="1400" dirty="0"/>
              <a:t>Levee construction reaches have been optimized to maximize construction access (shown on following page)</a:t>
            </a:r>
          </a:p>
          <a:p>
            <a:pPr lvl="1"/>
            <a:r>
              <a:rPr lang="en-US" sz="1400" dirty="0"/>
              <a:t>Currently have 13 levee contracts and 1 pump station contract</a:t>
            </a:r>
          </a:p>
          <a:p>
            <a:pPr lvl="1"/>
            <a:endParaRPr lang="en-US" sz="1400" dirty="0"/>
          </a:p>
          <a:p>
            <a:r>
              <a:rPr lang="en-US" sz="1400" dirty="0"/>
              <a:t>Design Optimization Efforts</a:t>
            </a:r>
          </a:p>
          <a:p>
            <a:pPr lvl="1"/>
            <a:r>
              <a:rPr lang="en-US" sz="1400" dirty="0"/>
              <a:t>These efforts include:</a:t>
            </a:r>
          </a:p>
          <a:p>
            <a:pPr lvl="2"/>
            <a:r>
              <a:rPr lang="en-US" sz="1200" dirty="0"/>
              <a:t>Reviewing geotechnical parameters that impact the cross section of the levee, CPRA and USACE are close to finalizing this information that will be used going forward</a:t>
            </a:r>
          </a:p>
          <a:p>
            <a:pPr lvl="2"/>
            <a:r>
              <a:rPr lang="en-US" sz="1200" dirty="0"/>
              <a:t>Initial pump alternatives have been run in HEC-RAS, and have been sent to Stantec for quality control reviews</a:t>
            </a:r>
          </a:p>
          <a:p>
            <a:pPr lvl="2"/>
            <a:r>
              <a:rPr lang="en-US" sz="1200" dirty="0"/>
              <a:t>ADCIRC model runs to confirm levee design heights are expected to be complete mid-July</a:t>
            </a:r>
          </a:p>
          <a:p>
            <a:pPr lvl="2"/>
            <a:endParaRPr lang="en-US" sz="1200" dirty="0"/>
          </a:p>
          <a:p>
            <a:r>
              <a:rPr lang="en-US" sz="1400" dirty="0"/>
              <a:t>What isn’t being changed in this effort?</a:t>
            </a:r>
          </a:p>
          <a:p>
            <a:pPr lvl="2"/>
            <a:r>
              <a:rPr lang="en-US" sz="1200" dirty="0"/>
              <a:t>Level of risk reduction provided from hurricanes remains 100 </a:t>
            </a:r>
            <a:r>
              <a:rPr lang="en-US" sz="1200" dirty="0" err="1"/>
              <a:t>yr</a:t>
            </a:r>
            <a:r>
              <a:rPr lang="en-US" sz="1200" dirty="0"/>
              <a:t> or 1%</a:t>
            </a:r>
          </a:p>
          <a:p>
            <a:pPr lvl="2"/>
            <a:endParaRPr lang="en-US" sz="1200" dirty="0"/>
          </a:p>
          <a:p>
            <a:r>
              <a:rPr lang="en-US" sz="1400" dirty="0"/>
              <a:t>Clay Stockpile contract 1 has begun hauling material approximately 10,000 cy have been placed along access road J, Clay stockpile contract 2 continues to stockpile material in the spillway, Sand Stockpile has also hauled 10,000 cy to access road J.</a:t>
            </a:r>
          </a:p>
          <a:p>
            <a:endParaRPr lang="en-US" sz="1400" dirty="0"/>
          </a:p>
          <a:p>
            <a:r>
              <a:rPr lang="en-US" sz="1400" dirty="0"/>
              <a:t>Access Road J Extension to Test Section WSLP-101 -  We have awarded the mod to extend this road and work is underway, expected to reach the pipeline corridor end of July.</a:t>
            </a:r>
          </a:p>
          <a:p>
            <a:endParaRPr lang="en-US" sz="2000" dirty="0"/>
          </a:p>
          <a:p>
            <a:pPr marL="914400" lvl="2" indent="0">
              <a:buNone/>
            </a:pPr>
            <a:endParaRPr lang="en-US" sz="1200" dirty="0"/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endParaRPr lang="en-US" sz="2000" dirty="0"/>
          </a:p>
          <a:p>
            <a:endParaRPr lang="en-US" sz="2000" dirty="0"/>
          </a:p>
          <a:p>
            <a:pPr lvl="2"/>
            <a:endParaRPr lang="en-US" sz="1200" dirty="0"/>
          </a:p>
          <a:p>
            <a:pPr lvl="2"/>
            <a:endParaRPr lang="en-US" sz="600" dirty="0"/>
          </a:p>
          <a:p>
            <a:pPr lvl="1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A0B78-6F05-43B2-84EC-CBD8AF07FBF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Status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561"/>
            <a:ext cx="8229600" cy="3210890"/>
          </a:xfrm>
        </p:spPr>
        <p:txBody>
          <a:bodyPr/>
          <a:lstStyle/>
          <a:p>
            <a:r>
              <a:rPr lang="en-US" sz="1400" dirty="0"/>
              <a:t>WSLP-101: </a:t>
            </a:r>
          </a:p>
          <a:p>
            <a:pPr lvl="1"/>
            <a:r>
              <a:rPr lang="en-US" sz="1400" dirty="0"/>
              <a:t>The formal request for proposal has been sent to the contractor was due May 19, extended following the response to CT requestions . This is not expected to delay initiation of work as access road J extension is still required.</a:t>
            </a:r>
          </a:p>
          <a:p>
            <a:pPr lvl="1"/>
            <a:endParaRPr lang="en-US" sz="1400" dirty="0"/>
          </a:p>
          <a:p>
            <a:r>
              <a:rPr lang="en-US" sz="1400" dirty="0"/>
              <a:t>Remaining Access Roads: </a:t>
            </a:r>
          </a:p>
          <a:p>
            <a:pPr lvl="1"/>
            <a:r>
              <a:rPr lang="en-US" sz="1400" dirty="0"/>
              <a:t>Advertised 4 June 21, expecting to issue an amendment next week that will result in a two week extension with bids now expected 18 Jul 21 pending receipt of Right of Way/Air Liquide LONO.</a:t>
            </a:r>
          </a:p>
          <a:p>
            <a:pPr lvl="1"/>
            <a:r>
              <a:rPr lang="en-US" sz="1400" dirty="0"/>
              <a:t>Looking to award contract with remaining access roads in early July with Road A, B, C in base contract and S,D,F, &amp; G as options.</a:t>
            </a:r>
          </a:p>
          <a:p>
            <a:endParaRPr lang="en-US" sz="1400" dirty="0"/>
          </a:p>
          <a:p>
            <a:r>
              <a:rPr lang="en-US" sz="1400" dirty="0"/>
              <a:t>Tree/Clearing Pre-Loading contracts</a:t>
            </a:r>
          </a:p>
          <a:p>
            <a:pPr lvl="1"/>
            <a:r>
              <a:rPr lang="en-US" sz="1400" dirty="0"/>
              <a:t>Depending on the outcome of the optimization efforts, if levee re-designs are required we may move forward with additional contracts to prepare the alignment and perform preparatory work to continue to move the project forward</a:t>
            </a:r>
          </a:p>
          <a:p>
            <a:pPr lvl="1"/>
            <a:endParaRPr lang="en-US" sz="1400" dirty="0"/>
          </a:p>
          <a:p>
            <a:r>
              <a:rPr lang="en-US" sz="1400" dirty="0"/>
              <a:t>Pile Load Test</a:t>
            </a:r>
          </a:p>
          <a:p>
            <a:pPr lvl="1"/>
            <a:r>
              <a:rPr lang="en-US" sz="1400" dirty="0"/>
              <a:t>BCOE review underway, cannot be finalized until ADCIRC runs are complete</a:t>
            </a:r>
          </a:p>
          <a:p>
            <a:pPr lvl="1"/>
            <a:endParaRPr lang="en-US" sz="1400" dirty="0"/>
          </a:p>
          <a:p>
            <a:r>
              <a:rPr lang="en-US" sz="1400" dirty="0"/>
              <a:t>Right of Entry</a:t>
            </a:r>
          </a:p>
          <a:p>
            <a:pPr lvl="1"/>
            <a:r>
              <a:rPr lang="en-US" sz="1400" dirty="0"/>
              <a:t>PLD has appropriated much of the alignment</a:t>
            </a:r>
          </a:p>
          <a:p>
            <a:pPr lvl="1"/>
            <a:r>
              <a:rPr lang="en-US" sz="1400" dirty="0"/>
              <a:t>CPRA still working on final LONO across the utility corridor from Air Liquide</a:t>
            </a:r>
          </a:p>
          <a:p>
            <a:pPr lvl="1"/>
            <a:endParaRPr lang="en-US" sz="1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A0B78-6F05-43B2-84EC-CBD8AF07FBF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1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260"/>
            <a:ext cx="8229600" cy="814387"/>
          </a:xfrm>
        </p:spPr>
        <p:txBody>
          <a:bodyPr/>
          <a:lstStyle/>
          <a:p>
            <a:r>
              <a:rPr lang="en-US" dirty="0"/>
              <a:t>Levee Borrow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7" y="1010646"/>
            <a:ext cx="8438604" cy="5146313"/>
          </a:xfrm>
        </p:spPr>
        <p:txBody>
          <a:bodyPr/>
          <a:lstStyle/>
          <a:p>
            <a:r>
              <a:rPr lang="en-US" sz="2000" dirty="0"/>
              <a:t>Currently estimating a need of about 7.0M – 9.0M cubic yards of levee material for construction</a:t>
            </a:r>
          </a:p>
          <a:p>
            <a:r>
              <a:rPr lang="en-US" sz="2000" dirty="0"/>
              <a:t>Bonnet Carre’ Spillway (BCS)</a:t>
            </a:r>
          </a:p>
          <a:p>
            <a:pPr lvl="1"/>
            <a:r>
              <a:rPr lang="en-US" sz="1800" dirty="0"/>
              <a:t>BCS currently has 3.5M CY readily available</a:t>
            </a:r>
          </a:p>
          <a:p>
            <a:pPr lvl="1"/>
            <a:r>
              <a:rPr lang="en-US" sz="1800" dirty="0"/>
              <a:t>Access issues due to high stages on Mississippi River</a:t>
            </a:r>
          </a:p>
          <a:p>
            <a:r>
              <a:rPr lang="en-US" sz="2000" dirty="0"/>
              <a:t>Will continue to pursue additional Government Furnished borrow</a:t>
            </a:r>
          </a:p>
          <a:p>
            <a:r>
              <a:rPr lang="en-US" sz="2000" dirty="0"/>
              <a:t>Contractor Furnished  Borrow List used for levee construction in New Orleans not authorized to be used for the WSLP project</a:t>
            </a:r>
          </a:p>
          <a:p>
            <a:r>
              <a:rPr lang="en-US" sz="2000" dirty="0"/>
              <a:t>WSLP approved to use commercially available borrow sources</a:t>
            </a:r>
          </a:p>
          <a:p>
            <a:pPr lvl="1"/>
            <a:r>
              <a:rPr lang="en-US" sz="1800" dirty="0"/>
              <a:t>Sources Sought issued to identify commercial borrow sources</a:t>
            </a:r>
          </a:p>
          <a:p>
            <a:pPr lvl="1"/>
            <a:r>
              <a:rPr lang="en-US" sz="1800" dirty="0"/>
              <a:t>Requirements to become a commercial borrow source were included in the Sources Sought solicitation</a:t>
            </a:r>
          </a:p>
          <a:p>
            <a:pPr lvl="1"/>
            <a:r>
              <a:rPr lang="en-US" sz="1800" dirty="0"/>
              <a:t>Sources Sought closed 5 Nov 2020.  Comments provided to all applicants</a:t>
            </a:r>
          </a:p>
          <a:p>
            <a:pPr lvl="1"/>
            <a:r>
              <a:rPr lang="en-US" sz="1800" dirty="0"/>
              <a:t>5 pits have been pre-qualified for inclusion on the list</a:t>
            </a:r>
          </a:p>
          <a:p>
            <a:pPr lvl="1"/>
            <a:r>
              <a:rPr lang="en-US" sz="1800" dirty="0"/>
              <a:t>No additional pits expected to be qualified in the near-term</a:t>
            </a:r>
          </a:p>
        </p:txBody>
      </p:sp>
    </p:spTree>
    <p:extLst>
      <p:ext uri="{BB962C8B-B14F-4D97-AF65-F5344CB8AC3E}">
        <p14:creationId xmlns:p14="http://schemas.microsoft.com/office/powerpoint/2010/main" val="20490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A0B78-6F05-43B2-84EC-CBD8AF07FBF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7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A0B78-6F05-43B2-84EC-CBD8AF07FBF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1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DEC9B-D343-4360-92A8-70405795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03" y="2181815"/>
            <a:ext cx="8229600" cy="814387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0501E-A066-47C6-922E-08289C751C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A0B78-6F05-43B2-84EC-CBD8AF07FBF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29212"/>
      </p:ext>
    </p:extLst>
  </p:cSld>
  <p:clrMapOvr>
    <a:masterClrMapping/>
  </p:clrMapOvr>
</p:sld>
</file>

<file path=ppt/theme/theme1.xml><?xml version="1.0" encoding="utf-8"?>
<a:theme xmlns:a="http://schemas.openxmlformats.org/drawingml/2006/main" name="5_Slide Master">
  <a:themeElements>
    <a:clrScheme name="4_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PT_Master_Slide_Template (2)">
  <a:themeElements>
    <a:clrScheme name="1_PPT_Master_Slide_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PT_Master_Slide_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PT_Master_Slide_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Slide Master">
  <a:themeElements>
    <a:clrScheme name="2_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PT_Master_Slide_Template (2)">
  <a:themeElements>
    <a:clrScheme name="1_PPT_Master_Slide_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PT_Master_Slide_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PT_Master_Slide_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_Master_Slide_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_Master_Slide_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lide Master">
  <a:themeElements>
    <a:clrScheme name="2_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lide Master">
  <a:themeElements>
    <a:clrScheme name="4_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19773</TotalTime>
  <Words>628</Words>
  <Application>Microsoft Office PowerPoint</Application>
  <PresentationFormat>On-screen Show (4:3)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Wingdings</vt:lpstr>
      <vt:lpstr>Wingdings 3</vt:lpstr>
      <vt:lpstr>5_Slide Master</vt:lpstr>
      <vt:lpstr>3_PPT_Master_Slide_Template (2)</vt:lpstr>
      <vt:lpstr>6_Slide Master</vt:lpstr>
      <vt:lpstr>1_PPT_Master_Slide_Template (2)</vt:lpstr>
      <vt:lpstr>2_Slide Master</vt:lpstr>
      <vt:lpstr>4_Slide Master</vt:lpstr>
      <vt:lpstr>PowerPoint Presentation</vt:lpstr>
      <vt:lpstr>Agenda</vt:lpstr>
      <vt:lpstr>General Status</vt:lpstr>
      <vt:lpstr>General Status (cont.)</vt:lpstr>
      <vt:lpstr>Levee Borrow Requirements</vt:lpstr>
      <vt:lpstr>PowerPoint Presentation</vt:lpstr>
      <vt:lpstr>PowerPoint Presentation</vt:lpstr>
      <vt:lpstr>Questions</vt:lpstr>
    </vt:vector>
  </TitlesOfParts>
  <Company>USACE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HSDRRS Remaining Work</dc:title>
  <dc:creator>Erich Soraghan</dc:creator>
  <cp:lastModifiedBy>Drouant, Bradley W CIV USARMY CEMVN (USA)</cp:lastModifiedBy>
  <cp:revision>500</cp:revision>
  <cp:lastPrinted>2020-06-23T19:29:07Z</cp:lastPrinted>
  <dcterms:created xsi:type="dcterms:W3CDTF">2012-02-02T16:16:23Z</dcterms:created>
  <dcterms:modified xsi:type="dcterms:W3CDTF">2021-06-29T22:00:35Z</dcterms:modified>
</cp:coreProperties>
</file>