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6" r:id="rId4"/>
    <p:sldMasterId id="2147484142" r:id="rId5"/>
    <p:sldMasterId id="2147484051" r:id="rId6"/>
    <p:sldMasterId id="2147484081" r:id="rId7"/>
    <p:sldMasterId id="2147484110" r:id="rId8"/>
    <p:sldMasterId id="2147484170" r:id="rId9"/>
    <p:sldMasterId id="2147483723" r:id="rId10"/>
  </p:sldMasterIdLst>
  <p:notesMasterIdLst>
    <p:notesMasterId r:id="rId28"/>
  </p:notesMasterIdLst>
  <p:handoutMasterIdLst>
    <p:handoutMasterId r:id="rId29"/>
  </p:handoutMasterIdLst>
  <p:sldIdLst>
    <p:sldId id="274" r:id="rId11"/>
    <p:sldId id="286" r:id="rId12"/>
    <p:sldId id="296" r:id="rId13"/>
    <p:sldId id="311" r:id="rId14"/>
    <p:sldId id="315" r:id="rId15"/>
    <p:sldId id="304" r:id="rId16"/>
    <p:sldId id="307" r:id="rId17"/>
    <p:sldId id="303" r:id="rId18"/>
    <p:sldId id="314" r:id="rId19"/>
    <p:sldId id="316" r:id="rId20"/>
    <p:sldId id="317" r:id="rId21"/>
    <p:sldId id="295" r:id="rId22"/>
    <p:sldId id="288" r:id="rId23"/>
    <p:sldId id="298" r:id="rId24"/>
    <p:sldId id="278" r:id="rId25"/>
    <p:sldId id="263" r:id="rId26"/>
    <p:sldId id="29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DEDE"/>
    <a:srgbClr val="C8C8C8"/>
    <a:srgbClr val="FFFFFF"/>
    <a:srgbClr val="E4E4E4"/>
    <a:srgbClr val="4D4D4D"/>
    <a:srgbClr val="A29A92"/>
    <a:srgbClr val="00863D"/>
    <a:srgbClr val="00B050"/>
    <a:srgbClr val="FF6600"/>
    <a:srgbClr val="D9D9D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27" autoAdjust="0"/>
    <p:restoredTop sz="73744" autoAdjust="0"/>
  </p:normalViewPr>
  <p:slideViewPr>
    <p:cSldViewPr snapToGrid="0">
      <p:cViewPr varScale="1">
        <p:scale>
          <a:sx n="63" d="100"/>
          <a:sy n="63" d="100"/>
        </p:scale>
        <p:origin x="1354" y="58"/>
      </p:cViewPr>
      <p:guideLst/>
    </p:cSldViewPr>
  </p:slideViewPr>
  <p:notesTextViewPr>
    <p:cViewPr>
      <p:scale>
        <a:sx n="1" d="1"/>
        <a:sy n="1" d="1"/>
      </p:scale>
      <p:origin x="0" y="0"/>
    </p:cViewPr>
  </p:notesTextViewPr>
  <p:notesViewPr>
    <p:cSldViewPr snapToGrid="0" showGuides="1">
      <p:cViewPr varScale="1">
        <p:scale>
          <a:sx n="98" d="100"/>
          <a:sy n="98" d="100"/>
        </p:scale>
        <p:origin x="351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presProps" Target="presProps.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CF3383-DF08-4C90-8557-22EF3027DD43}" type="datetimeFigureOut">
              <a:rPr lang="en-US" smtClean="0"/>
              <a:t>11/29/2023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16557-6E8E-4D95-8DF3-2DE1590C714A}"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A86D8-1D95-4DFF-A26B-8F86AC3AC58E}" type="slidenum">
              <a:rPr lang="en-US" smtClean="0"/>
              <a:t>‹#›</a:t>
            </a:fld>
            <a:endParaRPr lang="en-US"/>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a:t>
            </a:fld>
            <a:endParaRPr lang="en-US"/>
          </a:p>
        </p:txBody>
      </p:sp>
    </p:spTree>
    <p:extLst>
      <p:ext uri="{BB962C8B-B14F-4D97-AF65-F5344CB8AC3E}">
        <p14:creationId xmlns:p14="http://schemas.microsoft.com/office/powerpoint/2010/main" val="2742784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3</a:t>
            </a:fld>
            <a:endParaRPr lang="en-US"/>
          </a:p>
        </p:txBody>
      </p:sp>
    </p:spTree>
    <p:extLst>
      <p:ext uri="{BB962C8B-B14F-4D97-AF65-F5344CB8AC3E}">
        <p14:creationId xmlns:p14="http://schemas.microsoft.com/office/powerpoint/2010/main" val="38151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4</a:t>
            </a:fld>
            <a:endParaRPr lang="en-US"/>
          </a:p>
        </p:txBody>
      </p:sp>
    </p:spTree>
    <p:extLst>
      <p:ext uri="{BB962C8B-B14F-4D97-AF65-F5344CB8AC3E}">
        <p14:creationId xmlns:p14="http://schemas.microsoft.com/office/powerpoint/2010/main" val="398881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5</a:t>
            </a:fld>
            <a:endParaRPr lang="en-US"/>
          </a:p>
        </p:txBody>
      </p:sp>
    </p:spTree>
    <p:extLst>
      <p:ext uri="{BB962C8B-B14F-4D97-AF65-F5344CB8AC3E}">
        <p14:creationId xmlns:p14="http://schemas.microsoft.com/office/powerpoint/2010/main" val="4023299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7</a:t>
            </a:fld>
            <a:endParaRPr lang="en-US"/>
          </a:p>
        </p:txBody>
      </p:sp>
    </p:spTree>
    <p:extLst>
      <p:ext uri="{BB962C8B-B14F-4D97-AF65-F5344CB8AC3E}">
        <p14:creationId xmlns:p14="http://schemas.microsoft.com/office/powerpoint/2010/main" val="418144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13</a:t>
            </a:fld>
            <a:endParaRPr lang="en-US"/>
          </a:p>
        </p:txBody>
      </p:sp>
    </p:spTree>
    <p:extLst>
      <p:ext uri="{BB962C8B-B14F-4D97-AF65-F5344CB8AC3E}">
        <p14:creationId xmlns:p14="http://schemas.microsoft.com/office/powerpoint/2010/main" val="1697079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14</a:t>
            </a:fld>
            <a:endParaRPr lang="en-US"/>
          </a:p>
        </p:txBody>
      </p:sp>
    </p:spTree>
    <p:extLst>
      <p:ext uri="{BB962C8B-B14F-4D97-AF65-F5344CB8AC3E}">
        <p14:creationId xmlns:p14="http://schemas.microsoft.com/office/powerpoint/2010/main" val="2190380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971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501760378"/>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2BA9C1D8-06A5-3CF2-8FFF-D157FCBDA838}"/>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27DC6927-6328-54A3-652D-C2A424EB7FFA}"/>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3852469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4" name="TextBox 3">
            <a:extLst>
              <a:ext uri="{FF2B5EF4-FFF2-40B4-BE49-F238E27FC236}">
                <a16:creationId xmlns:a16="http://schemas.microsoft.com/office/drawing/2014/main" id="{630BD048-B218-74A4-3C87-05F3F4A8C07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3DB49293-9868-09DD-39EF-161AEFC6379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1835808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2" name="TextBox 1">
            <a:extLst>
              <a:ext uri="{FF2B5EF4-FFF2-40B4-BE49-F238E27FC236}">
                <a16:creationId xmlns:a16="http://schemas.microsoft.com/office/drawing/2014/main" id="{C4E397FB-1BD3-B604-0055-B801B36980F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F89B0BD2-2241-1984-EDA5-DF47FC1C5535}"/>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8977259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TextBox 6">
            <a:extLst>
              <a:ext uri="{FF2B5EF4-FFF2-40B4-BE49-F238E27FC236}">
                <a16:creationId xmlns:a16="http://schemas.microsoft.com/office/drawing/2014/main" id="{6B1A8707-5D07-168E-A660-71E24684D34A}"/>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226D763A-45F5-16E1-3837-E3A03BFB0CE1}"/>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41451027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69DD5BFE-D25D-8741-ADAE-C79A9ECF903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2118CA89-9EB2-83A5-C690-ED0F196E89C9}"/>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 Placeholder 3">
            <a:extLst>
              <a:ext uri="{FF2B5EF4-FFF2-40B4-BE49-F238E27FC236}">
                <a16:creationId xmlns:a16="http://schemas.microsoft.com/office/drawing/2014/main" id="{DF92E724-FB8E-DBF9-9C01-321A41DCF83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08794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D65A919C-BB57-C85E-D512-91C2F36D8E3C}"/>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9F43E06D-00DD-5633-AC95-2BB934291B1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178FC1A7-865F-04A4-DEDA-753B0AAD0B77}"/>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4420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6601B32B-620F-5F12-C780-5B24254CA8D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4C974F1-8C7E-A3AA-CFB8-4D1931322188}"/>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4F1F7A21-0DBA-C465-E0AA-72DD009C817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0413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DC078E2E-5692-69A7-3932-C9B95BFB1455}"/>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Box 6">
            <a:extLst>
              <a:ext uri="{FF2B5EF4-FFF2-40B4-BE49-F238E27FC236}">
                <a16:creationId xmlns:a16="http://schemas.microsoft.com/office/drawing/2014/main" id="{34ACF833-FF07-52A0-1A00-9B26C0517ACC}"/>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 Placeholder 3">
            <a:extLst>
              <a:ext uri="{FF2B5EF4-FFF2-40B4-BE49-F238E27FC236}">
                <a16:creationId xmlns:a16="http://schemas.microsoft.com/office/drawing/2014/main" id="{150C02F4-0DF1-F443-5C88-4EA1D8A61E60}"/>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7029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5" name="TextBox 4">
            <a:extLst>
              <a:ext uri="{FF2B5EF4-FFF2-40B4-BE49-F238E27FC236}">
                <a16:creationId xmlns:a16="http://schemas.microsoft.com/office/drawing/2014/main" id="{F607A8A6-FDF1-80E7-F46D-BC408816EE4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E4982A8D-99E5-0832-4DAF-99DAD01113E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9" name="Text Placeholder 3">
            <a:extLst>
              <a:ext uri="{FF2B5EF4-FFF2-40B4-BE49-F238E27FC236}">
                <a16:creationId xmlns:a16="http://schemas.microsoft.com/office/drawing/2014/main" id="{F679BBB8-117C-A6C5-51B9-0962CFEA68C3}"/>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3680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093E-F997-9C1A-6F41-94195AEDCE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6622E9-B548-9861-17FE-B80B6A60E3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52F3AF-A319-231F-545F-18799EF83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B70C4-3999-81B3-9B74-C670362B965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EF19D12-2F54-317E-96F3-9AAA761DFA0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4025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80287266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67570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3681779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15084374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9278527"/>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29987383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5241193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3317166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24684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02421255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78226686"/>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73658870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04953975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87711022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149928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875371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16431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097512708"/>
      </p:ext>
    </p:extLst>
  </p:cSld>
  <p:clrMapOvr>
    <a:masterClrMapping/>
  </p:clrMapOvr>
  <p:hf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6792052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36576388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3529951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5901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52416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1750926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042544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002679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531608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5721053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1218552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453110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72870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7689096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473168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433437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3027956"/>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40110757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38400431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9747936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850718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64362267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113828859"/>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47343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77931852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0901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1269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06961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03945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88037867"/>
      </p:ext>
    </p:extLst>
  </p:cSld>
  <p:clrMapOvr>
    <a:masterClrMapping/>
  </p:clrMapOvr>
  <p:hf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5970409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1176134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3141413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069256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4507271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112030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6776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993319496"/>
      </p:ext>
    </p:extLst>
  </p:cSld>
  <p:clrMapOvr>
    <a:masterClrMapping/>
  </p:clrMapOvr>
  <p:hf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81568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829850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96406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012897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dirty="0"/>
          </a:p>
        </p:txBody>
      </p:sp>
      <p:sp>
        <p:nvSpPr>
          <p:cNvPr id="3" name="Date Placeholder 2">
            <a:extLst>
              <a:ext uri="{FF2B5EF4-FFF2-40B4-BE49-F238E27FC236}">
                <a16:creationId xmlns:a16="http://schemas.microsoft.com/office/drawing/2014/main" id="{A3619AFA-4A38-490D-A5F0-BADCBB95D733}"/>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64AB4267-87B5-4161-84B6-F192661295C3}"/>
              </a:ext>
            </a:extLst>
          </p:cNvPr>
          <p:cNvSpPr>
            <a:spLocks noGrp="1"/>
          </p:cNvSpPr>
          <p:nvPr>
            <p:ph type="ftr" sz="quarter" idx="14"/>
          </p:nvPr>
        </p:nvSpPr>
        <p:spPr/>
        <p:txBody>
          <a:bodyPr/>
          <a:lstStyle/>
          <a:p>
            <a:endParaRPr lang="en-US" dirty="0"/>
          </a:p>
        </p:txBody>
      </p:sp>
      <p:sp>
        <p:nvSpPr>
          <p:cNvPr id="6" name="Title 5">
            <a:extLst>
              <a:ext uri="{FF2B5EF4-FFF2-40B4-BE49-F238E27FC236}">
                <a16:creationId xmlns:a16="http://schemas.microsoft.com/office/drawing/2014/main" id="{1FDFC77C-D990-FC23-7F32-24231C7AF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1154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10689-FF1B-863B-E08A-0D6B1DD61503}"/>
              </a:ext>
            </a:extLst>
          </p:cNvPr>
          <p:cNvPicPr>
            <a:picLocks noChangeAspect="1"/>
          </p:cNvPicPr>
          <p:nvPr userDrawn="1"/>
        </p:nvPicPr>
        <p:blipFill>
          <a:blip r:embed="rId2"/>
          <a:stretch>
            <a:fillRect/>
          </a:stretch>
        </p:blipFill>
        <p:spPr>
          <a:xfrm>
            <a:off x="934316" y="10952"/>
            <a:ext cx="10286134" cy="6847048"/>
          </a:xfrm>
          <a:prstGeom prst="rect">
            <a:avLst/>
          </a:prstGeom>
        </p:spPr>
      </p:pic>
    </p:spTree>
    <p:extLst>
      <p:ext uri="{BB962C8B-B14F-4D97-AF65-F5344CB8AC3E}">
        <p14:creationId xmlns:p14="http://schemas.microsoft.com/office/powerpoint/2010/main" val="3981107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83085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926563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529403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562901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852394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3780271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65720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27407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443135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99942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22949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97382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7083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552096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79953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72625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210396694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7178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6264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561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49818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97790407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69322727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51635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81979367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392458453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3843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461439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6159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556249665"/>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37340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2497646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2019795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772206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697280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10727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7572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18733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59931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83927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578167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803060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56591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4946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3179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054436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781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74156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0247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8889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42748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802577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3898774"/>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185282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88008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B02F4169-3E26-AB53-54FC-47BE477B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27756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105146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1465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46813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290452761"/>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4719099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798164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4209450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388322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5719959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1516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9744591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51862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7105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37503846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799151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974162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3B3BB445-F4B7-CADC-0D0E-2F77E6D29A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03460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3F0C188E-247B-9C3F-A9A1-C83CFE759A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78215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720236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dirty="0"/>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68389526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34320889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0D83DA01-DEF9-54DE-5B29-4ACD3FE63AA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24860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7C0718C4-6A68-5C9A-D51B-6E4A148DA3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76835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D7BCB16E-0E8E-5157-7B5A-C68F6A9B78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035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1691140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88629777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78765859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94306714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31934036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C36767D0-41E3-FB81-AF9C-B23748A500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66292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020949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906D055C-0506-0861-DE5F-4C6932D675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32432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3" name="TextBox 2">
            <a:extLst>
              <a:ext uri="{FF2B5EF4-FFF2-40B4-BE49-F238E27FC236}">
                <a16:creationId xmlns:a16="http://schemas.microsoft.com/office/drawing/2014/main" id="{C369F6EA-5BBB-736F-8B43-C8414A1A7110}"/>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A49041E3-ECCE-7D4E-3D0F-271435F717AB}"/>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118713353"/>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bg2">
                    <a:lumMod val="50000"/>
                  </a:schemeClr>
                </a:solidFill>
              </a:rPr>
              <a:pPr algn="r">
                <a:spcBef>
                  <a:spcPct val="50000"/>
                </a:spcBef>
                <a:defRPr/>
              </a:pPr>
              <a:t>‹#›</a:t>
            </a:fld>
            <a:endParaRPr lang="en-US" sz="1100" b="0" baseline="0" dirty="0">
              <a:solidFill>
                <a:schemeClr val="bg2">
                  <a:lumMod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D9F0C27E-08F8-B2DC-3FBC-DBF8758A6EB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1BF6447-1438-9DC9-A4D0-DA7BD956CC6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8060181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
        <p:nvSpPr>
          <p:cNvPr id="3" name="TextBox 2">
            <a:extLst>
              <a:ext uri="{FF2B5EF4-FFF2-40B4-BE49-F238E27FC236}">
                <a16:creationId xmlns:a16="http://schemas.microsoft.com/office/drawing/2014/main" id="{36CCC378-15A8-6972-3896-FF69DB1A86EF}"/>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B4753ADC-3CDC-8585-1B64-FC71910FE39F}"/>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266434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image" Target="../media/image1.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theme" Target="../theme/theme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image" Target="../media/image5.pn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theme" Target="../theme/theme4.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image" Target="../media/image5.pn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image" Target="../media/image1.pn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theme" Target="../theme/theme5.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image" Target="../media/image1.pn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theme" Target="../theme/theme6.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Tree>
    <p:extLst>
      <p:ext uri="{BB962C8B-B14F-4D97-AF65-F5344CB8AC3E}">
        <p14:creationId xmlns:p14="http://schemas.microsoft.com/office/powerpoint/2010/main" val="234645006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4079" r:id="rId19"/>
    <p:sldLayoutId id="2147483987" r:id="rId20"/>
    <p:sldLayoutId id="2147483988" r:id="rId21"/>
    <p:sldLayoutId id="2147483989" r:id="rId22"/>
    <p:sldLayoutId id="2147483990" r:id="rId23"/>
    <p:sldLayoutId id="2147483991" r:id="rId24"/>
    <p:sldLayoutId id="2147483992" r:id="rId25"/>
    <p:sldLayoutId id="2147483993" r:id="rId26"/>
    <p:sldLayoutId id="214748410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
        <p:nvSpPr>
          <p:cNvPr id="2" name="TextBox 1">
            <a:extLst>
              <a:ext uri="{FF2B5EF4-FFF2-40B4-BE49-F238E27FC236}">
                <a16:creationId xmlns:a16="http://schemas.microsoft.com/office/drawing/2014/main" id="{13C93DB8-8109-4839-4533-D52647F330B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3" name="TextBox 2">
            <a:extLst>
              <a:ext uri="{FF2B5EF4-FFF2-40B4-BE49-F238E27FC236}">
                <a16:creationId xmlns:a16="http://schemas.microsoft.com/office/drawing/2014/main" id="{D4AA7094-B510-FCCE-91B2-CBD23BFDE2C0}"/>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09587216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59" r:id="rId17"/>
    <p:sldLayoutId id="2147484160" r:id="rId18"/>
    <p:sldLayoutId id="2147484161" r:id="rId19"/>
    <p:sldLayoutId id="2147484162" r:id="rId20"/>
    <p:sldLayoutId id="2147484163" r:id="rId21"/>
    <p:sldLayoutId id="2147484164" r:id="rId22"/>
    <p:sldLayoutId id="2147484165" r:id="rId23"/>
    <p:sldLayoutId id="2147484166" r:id="rId24"/>
    <p:sldLayoutId id="2147484167" r:id="rId25"/>
    <p:sldLayoutId id="2147484168" r:id="rId26"/>
    <p:sldLayoutId id="214748416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072588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4" r:id="rId23"/>
    <p:sldLayoutId id="2147484075" r:id="rId24"/>
    <p:sldLayoutId id="2147484076" r:id="rId25"/>
    <p:sldLayoutId id="2147484077" r:id="rId26"/>
    <p:sldLayoutId id="2147484078"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09A6F4-437A-F5BC-A382-7E14CD1E36B7}"/>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901DB1F4-AA0B-D214-2C9A-AE809FF1F69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8" name="Rectangle 7">
            <a:extLst>
              <a:ext uri="{FF2B5EF4-FFF2-40B4-BE49-F238E27FC236}">
                <a16:creationId xmlns:a16="http://schemas.microsoft.com/office/drawing/2014/main" id="{7AD4339D-DBCA-B475-10A1-FBC7E6A007BD}"/>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8281"/>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39"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 id="2147484141" r:id="rId28"/>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cstate="print">
            <a:extLst>
              <a:ext uri="{28A0092B-C50C-407E-A947-70E740481C1C}">
                <a14:useLocalDpi xmlns:a14="http://schemas.microsoft.com/office/drawing/2010/main"/>
              </a:ext>
            </a:extLst>
          </a:blip>
          <a:srcRect/>
          <a:stretch/>
        </p:blipFill>
        <p:spPr>
          <a:xfrm>
            <a:off x="190500" y="86740"/>
            <a:ext cx="1970289" cy="874270"/>
          </a:xfrm>
          <a:prstGeom prst="rect">
            <a:avLst/>
          </a:prstGeom>
        </p:spPr>
      </p:pic>
    </p:spTree>
    <p:extLst>
      <p:ext uri="{BB962C8B-B14F-4D97-AF65-F5344CB8AC3E}">
        <p14:creationId xmlns:p14="http://schemas.microsoft.com/office/powerpoint/2010/main" val="2884319183"/>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40" r:id="rId19"/>
    <p:sldLayoutId id="2147484130" r:id="rId20"/>
    <p:sldLayoutId id="2147484131" r:id="rId21"/>
    <p:sldLayoutId id="2147484132" r:id="rId22"/>
    <p:sldLayoutId id="2147484133" r:id="rId23"/>
    <p:sldLayoutId id="2147484134" r:id="rId24"/>
    <p:sldLayoutId id="2147484135" r:id="rId25"/>
    <p:sldLayoutId id="2147484136" r:id="rId26"/>
    <p:sldLayoutId id="214748413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cstate="print">
            <a:extLst>
              <a:ext uri="{28A0092B-C50C-407E-A947-70E740481C1C}">
                <a14:useLocalDpi xmlns:a14="http://schemas.microsoft.com/office/drawing/2010/main"/>
              </a:ext>
            </a:extLst>
          </a:blip>
          <a:srcRect/>
          <a:stretch/>
        </p:blipFill>
        <p:spPr>
          <a:xfrm>
            <a:off x="190500" y="86740"/>
            <a:ext cx="1970289" cy="874270"/>
          </a:xfrm>
          <a:prstGeom prst="rect">
            <a:avLst/>
          </a:prstGeom>
        </p:spPr>
      </p:pic>
      <p:sp>
        <p:nvSpPr>
          <p:cNvPr id="2" name="TextBox 1">
            <a:extLst>
              <a:ext uri="{FF2B5EF4-FFF2-40B4-BE49-F238E27FC236}">
                <a16:creationId xmlns:a16="http://schemas.microsoft.com/office/drawing/2014/main" id="{0319D296-3ADD-602F-6280-AF09F0C8541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3CB3D4C0-148A-1C15-E80F-A173E101EED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756410140"/>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89" r:id="rId19"/>
    <p:sldLayoutId id="2147484190" r:id="rId20"/>
    <p:sldLayoutId id="2147484191" r:id="rId21"/>
    <p:sldLayoutId id="2147484192" r:id="rId22"/>
    <p:sldLayoutId id="2147484193" r:id="rId23"/>
    <p:sldLayoutId id="2147484194" r:id="rId24"/>
    <p:sldLayoutId id="2147484195" r:id="rId25"/>
    <p:sldLayoutId id="2147484196" r:id="rId26"/>
    <p:sldLayoutId id="214748419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6"/>
          <p:cNvPicPr>
            <a:picLocks noChangeAspect="1"/>
          </p:cNvPicPr>
          <p:nvPr userDrawn="1"/>
        </p:nvPicPr>
        <p:blipFill>
          <a:blip r:embed="rId4"/>
          <a:srcRect/>
          <a:stretch>
            <a:fillRect/>
          </a:stretch>
        </p:blipFill>
        <p:spPr bwMode="auto">
          <a:xfrm>
            <a:off x="6079067" y="3416309"/>
            <a:ext cx="25400" cy="3175"/>
          </a:xfrm>
          <a:prstGeom prst="rect">
            <a:avLst/>
          </a:prstGeom>
          <a:noFill/>
          <a:ln w="9525">
            <a:noFill/>
            <a:miter lim="800000"/>
            <a:headEnd/>
            <a:tailEnd/>
          </a:ln>
        </p:spPr>
      </p:pic>
      <p:sp>
        <p:nvSpPr>
          <p:cNvPr id="11" name="Text Box 14">
            <a:extLst>
              <a:ext uri="{FF2B5EF4-FFF2-40B4-BE49-F238E27FC236}">
                <a16:creationId xmlns:a16="http://schemas.microsoft.com/office/drawing/2014/main" id="{06488F25-D32D-48D0-BB8A-6B1499EB02EC}"/>
              </a:ext>
            </a:extLst>
          </p:cNvPr>
          <p:cNvSpPr txBox="1">
            <a:spLocks noChangeArrowheads="1"/>
          </p:cNvSpPr>
          <p:nvPr userDrawn="1"/>
        </p:nvSpPr>
        <p:spPr bwMode="auto">
          <a:xfrm>
            <a:off x="11218426" y="662710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
        <p:nvSpPr>
          <p:cNvPr id="17" name="Date Placeholder 4">
            <a:extLst>
              <a:ext uri="{FF2B5EF4-FFF2-40B4-BE49-F238E27FC236}">
                <a16:creationId xmlns:a16="http://schemas.microsoft.com/office/drawing/2014/main" id="{876090B8-EB33-44F6-B805-AE75858FA42D}"/>
              </a:ext>
            </a:extLst>
          </p:cNvPr>
          <p:cNvSpPr>
            <a:spLocks noGrp="1"/>
          </p:cNvSpPr>
          <p:nvPr>
            <p:ph type="dt" sz="half" idx="2"/>
          </p:nvPr>
        </p:nvSpPr>
        <p:spPr>
          <a:xfrm>
            <a:off x="8842515" y="6653150"/>
            <a:ext cx="2761673" cy="137160"/>
          </a:xfrm>
          <a:prstGeom prst="rect">
            <a:avLst/>
          </a:prstGeom>
        </p:spPr>
        <p:txBody>
          <a:bodyPr anchor="ctr"/>
          <a:lstStyle>
            <a:lvl1pPr algn="r">
              <a:defRPr sz="900">
                <a:solidFill>
                  <a:schemeClr val="bg2">
                    <a:lumMod val="75000"/>
                  </a:schemeClr>
                </a:solidFill>
              </a:defRPr>
            </a:lvl1pPr>
          </a:lstStyle>
          <a:p>
            <a:endParaRPr lang="en-US" dirty="0"/>
          </a:p>
        </p:txBody>
      </p:sp>
      <p:sp>
        <p:nvSpPr>
          <p:cNvPr id="18" name="Footer Placeholder 3">
            <a:extLst>
              <a:ext uri="{FF2B5EF4-FFF2-40B4-BE49-F238E27FC236}">
                <a16:creationId xmlns:a16="http://schemas.microsoft.com/office/drawing/2014/main" id="{2F8A329A-59C1-4D23-B5E6-03FA1C182A0A}"/>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bg2">
                    <a:lumMod val="75000"/>
                  </a:schemeClr>
                </a:solidFill>
              </a:defRPr>
            </a:lvl1pPr>
          </a:lstStyle>
          <a:p>
            <a:endParaRPr lang="en-US" dirty="0"/>
          </a:p>
        </p:txBody>
      </p:sp>
      <p:sp>
        <p:nvSpPr>
          <p:cNvPr id="2" name="Title Placeholder 1">
            <a:extLst>
              <a:ext uri="{FF2B5EF4-FFF2-40B4-BE49-F238E27FC236}">
                <a16:creationId xmlns:a16="http://schemas.microsoft.com/office/drawing/2014/main" id="{CA18FFB5-1B4A-8A37-78CC-AC1A7AE08575}"/>
              </a:ext>
            </a:extLst>
          </p:cNvPr>
          <p:cNvSpPr>
            <a:spLocks noGrp="1"/>
          </p:cNvSpPr>
          <p:nvPr>
            <p:ph type="title"/>
          </p:nvPr>
        </p:nvSpPr>
        <p:spPr bwMode="auto">
          <a:xfrm>
            <a:off x="266699" y="128981"/>
            <a:ext cx="11658599" cy="8329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userDrawn="1">
          <p15:clr>
            <a:srgbClr val="F26B43"/>
          </p15:clr>
        </p15:guide>
        <p15:guide id="1" pos="7512" userDrawn="1">
          <p15:clr>
            <a:srgbClr val="5ACBF0"/>
          </p15:clr>
        </p15:guide>
        <p15:guide id="2" pos="12971">
          <p15:clr>
            <a:srgbClr val="5ACBF0"/>
          </p15:clr>
        </p15:guide>
        <p15:guide id="3" pos="168" userDrawn="1">
          <p15:clr>
            <a:srgbClr val="5ACBF0"/>
          </p15:clr>
        </p15:guide>
        <p15:guide id="5" orient="horz" pos="637" userDrawn="1">
          <p15:clr>
            <a:srgbClr val="F26B43"/>
          </p15:clr>
        </p15:guide>
        <p15:guide id="6"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1.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hyperlink" Target="https://www.mvn.usace.army.mil/About/Projects/West-Shore-Lake-Pontchartrain/"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DCD1B8-0FB9-6DE1-D901-F8B0186B1E44}"/>
              </a:ext>
            </a:extLst>
          </p:cNvPr>
          <p:cNvSpPr>
            <a:spLocks noGrp="1"/>
          </p:cNvSpPr>
          <p:nvPr>
            <p:ph type="title"/>
          </p:nvPr>
        </p:nvSpPr>
        <p:spPr/>
        <p:txBody>
          <a:bodyPr/>
          <a:lstStyle/>
          <a:p>
            <a:r>
              <a:rPr lang="en-US" sz="3200" kern="0" dirty="0">
                <a:solidFill>
                  <a:schemeClr val="tx2"/>
                </a:solidFill>
                <a:effectLst>
                  <a:outerShdw blurRad="38100" dist="38100" dir="2700000" algn="tl">
                    <a:srgbClr val="000000">
                      <a:alpha val="43137"/>
                    </a:srgbClr>
                  </a:outerShdw>
                </a:effectLst>
              </a:rPr>
              <a:t>West Shore Lake Pontchartrain</a:t>
            </a:r>
            <a:br>
              <a:rPr lang="en-US" sz="3200" kern="0" dirty="0">
                <a:solidFill>
                  <a:schemeClr val="tx2"/>
                </a:solidFill>
                <a:effectLst>
                  <a:outerShdw blurRad="38100" dist="38100" dir="2700000" algn="tl">
                    <a:srgbClr val="000000">
                      <a:alpha val="43137"/>
                    </a:srgbClr>
                  </a:outerShdw>
                </a:effectLst>
              </a:rPr>
            </a:br>
            <a:r>
              <a:rPr lang="en-US" sz="3200" kern="0" dirty="0">
                <a:solidFill>
                  <a:schemeClr val="tx2"/>
                </a:solidFill>
                <a:effectLst>
                  <a:outerShdw blurRad="38100" dist="38100" dir="2700000" algn="tl">
                    <a:srgbClr val="000000">
                      <a:alpha val="43137"/>
                    </a:srgbClr>
                  </a:outerShdw>
                </a:effectLst>
              </a:rPr>
              <a:t>Stakeholder Update</a:t>
            </a:r>
            <a:endParaRPr lang="en-US" dirty="0">
              <a:solidFill>
                <a:schemeClr val="tx2"/>
              </a:solidFill>
            </a:endParaRPr>
          </a:p>
        </p:txBody>
      </p:sp>
      <p:sp>
        <p:nvSpPr>
          <p:cNvPr id="9" name="Content Placeholder 8">
            <a:extLst>
              <a:ext uri="{FF2B5EF4-FFF2-40B4-BE49-F238E27FC236}">
                <a16:creationId xmlns:a16="http://schemas.microsoft.com/office/drawing/2014/main" id="{910D6B67-EB23-B871-0CBE-F377AEE7C411}"/>
              </a:ext>
            </a:extLst>
          </p:cNvPr>
          <p:cNvSpPr>
            <a:spLocks noGrp="1"/>
          </p:cNvSpPr>
          <p:nvPr>
            <p:ph sz="quarter" idx="17"/>
          </p:nvPr>
        </p:nvSpPr>
        <p:spPr/>
        <p:txBody>
          <a:bodyPr/>
          <a:lstStyle/>
          <a:p>
            <a:r>
              <a:rPr lang="en-US" sz="4000" kern="0" dirty="0">
                <a:effectLst>
                  <a:outerShdw blurRad="38100" dist="38100" dir="2700000" algn="tl">
                    <a:srgbClr val="000000">
                      <a:alpha val="43137"/>
                    </a:srgbClr>
                  </a:outerShdw>
                </a:effectLst>
              </a:rPr>
              <a:t>November 2023 </a:t>
            </a:r>
            <a:br>
              <a:rPr lang="en-US" sz="3600" kern="0" dirty="0">
                <a:effectLst>
                  <a:outerShdw blurRad="38100" dist="38100" dir="2700000" algn="tl">
                    <a:srgbClr val="000000">
                      <a:alpha val="43137"/>
                    </a:srgbClr>
                  </a:outerShdw>
                </a:effectLst>
              </a:rPr>
            </a:br>
            <a:br>
              <a:rPr lang="en-US" sz="2800" kern="0" dirty="0">
                <a:effectLst>
                  <a:outerShdw blurRad="38100" dist="38100" dir="2700000" algn="tl">
                    <a:srgbClr val="000000">
                      <a:alpha val="43137"/>
                    </a:srgbClr>
                  </a:outerShdw>
                </a:effectLst>
              </a:rPr>
            </a:br>
            <a:r>
              <a:rPr lang="en-US" sz="2800" kern="0" dirty="0">
                <a:effectLst>
                  <a:outerShdw blurRad="38100" dist="38100" dir="2700000" algn="tl">
                    <a:srgbClr val="000000">
                      <a:alpha val="43137"/>
                    </a:srgbClr>
                  </a:outerShdw>
                </a:effectLst>
              </a:rPr>
              <a:t>Bradley Drouant, P.E., PMP</a:t>
            </a:r>
            <a:br>
              <a:rPr lang="en-US" sz="2400" kern="0" dirty="0">
                <a:effectLst>
                  <a:outerShdw blurRad="38100" dist="38100" dir="2700000" algn="tl">
                    <a:srgbClr val="000000">
                      <a:alpha val="43137"/>
                    </a:srgbClr>
                  </a:outerShdw>
                </a:effectLst>
              </a:rPr>
            </a:br>
            <a:r>
              <a:rPr lang="en-US" sz="2400" kern="0" dirty="0">
                <a:effectLst>
                  <a:outerShdw blurRad="38100" dist="38100" dir="2700000" algn="tl">
                    <a:srgbClr val="000000">
                      <a:alpha val="43137"/>
                    </a:srgbClr>
                  </a:outerShdw>
                </a:effectLst>
              </a:rPr>
              <a:t>Chief – LPV Branch</a:t>
            </a:r>
            <a:br>
              <a:rPr lang="en-US" sz="2400" kern="0" dirty="0">
                <a:effectLst>
                  <a:outerShdw blurRad="38100" dist="38100" dir="2700000" algn="tl">
                    <a:srgbClr val="000000">
                      <a:alpha val="43137"/>
                    </a:srgbClr>
                  </a:outerShdw>
                </a:effectLst>
              </a:rPr>
            </a:br>
            <a:r>
              <a:rPr lang="en-US" sz="2400" kern="0" dirty="0">
                <a:effectLst>
                  <a:outerShdw blurRad="38100" dist="38100" dir="2700000" algn="tl">
                    <a:srgbClr val="000000">
                      <a:alpha val="43137"/>
                    </a:srgbClr>
                  </a:outerShdw>
                </a:effectLst>
              </a:rPr>
              <a:t>New Orleans District</a:t>
            </a:r>
            <a:br>
              <a:rPr lang="en-US" sz="2400" kern="0" dirty="0">
                <a:effectLst>
                  <a:outerShdw blurRad="38100" dist="38100" dir="2700000" algn="tl">
                    <a:srgbClr val="000000">
                      <a:alpha val="43137"/>
                    </a:srgbClr>
                  </a:outerShdw>
                </a:effectLst>
              </a:rPr>
            </a:br>
            <a:r>
              <a:rPr lang="en-US" sz="2400" kern="0" dirty="0">
                <a:effectLst>
                  <a:outerShdw blurRad="38100" dist="38100" dir="2700000" algn="tl">
                    <a:srgbClr val="000000">
                      <a:alpha val="43137"/>
                    </a:srgbClr>
                  </a:outerShdw>
                </a:effectLst>
              </a:rPr>
              <a:t>U.S. Army Corps of Engineers</a:t>
            </a:r>
            <a:endParaRPr lang="en-US" dirty="0"/>
          </a:p>
        </p:txBody>
      </p:sp>
      <p:pic>
        <p:nvPicPr>
          <p:cNvPr id="2" name="Picture 1" descr="A picture containing tree, outdoor, nature, forest&#10;&#10;Description automatically generated">
            <a:extLst>
              <a:ext uri="{FF2B5EF4-FFF2-40B4-BE49-F238E27FC236}">
                <a16:creationId xmlns:a16="http://schemas.microsoft.com/office/drawing/2014/main" id="{F86191C8-5EAF-D372-D566-97BDCD26A7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93618" y="207589"/>
            <a:ext cx="4472106" cy="3081132"/>
          </a:xfrm>
          <a:prstGeom prst="rect">
            <a:avLst/>
          </a:prstGeom>
        </p:spPr>
      </p:pic>
      <p:pic>
        <p:nvPicPr>
          <p:cNvPr id="4" name="Picture 3" descr="A picture containing sky, ground, outdoor, bin&#10;&#10;Description automatically generated">
            <a:extLst>
              <a:ext uri="{FF2B5EF4-FFF2-40B4-BE49-F238E27FC236}">
                <a16:creationId xmlns:a16="http://schemas.microsoft.com/office/drawing/2014/main" id="{BFA17287-2650-1284-2725-D4E3ECA54A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93618" y="3429000"/>
            <a:ext cx="4472105" cy="3157036"/>
          </a:xfrm>
          <a:prstGeom prst="rect">
            <a:avLst/>
          </a:prstGeom>
        </p:spPr>
      </p:pic>
    </p:spTree>
    <p:extLst>
      <p:ext uri="{BB962C8B-B14F-4D97-AF65-F5344CB8AC3E}">
        <p14:creationId xmlns:p14="http://schemas.microsoft.com/office/powerpoint/2010/main" val="1957661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88CF-0C7A-9861-8509-503E88555AD9}"/>
              </a:ext>
            </a:extLst>
          </p:cNvPr>
          <p:cNvSpPr>
            <a:spLocks noGrp="1"/>
          </p:cNvSpPr>
          <p:nvPr>
            <p:ph type="title"/>
          </p:nvPr>
        </p:nvSpPr>
        <p:spPr>
          <a:xfrm>
            <a:off x="266700" y="265872"/>
            <a:ext cx="5829300" cy="710521"/>
          </a:xfrm>
        </p:spPr>
        <p:txBody>
          <a:bodyPr/>
          <a:lstStyle/>
          <a:p>
            <a:r>
              <a:rPr lang="en-US" dirty="0"/>
              <a:t>Construction Photos</a:t>
            </a:r>
          </a:p>
        </p:txBody>
      </p:sp>
      <p:sp>
        <p:nvSpPr>
          <p:cNvPr id="4" name="TextBox 3">
            <a:extLst>
              <a:ext uri="{FF2B5EF4-FFF2-40B4-BE49-F238E27FC236}">
                <a16:creationId xmlns:a16="http://schemas.microsoft.com/office/drawing/2014/main" id="{0169EFE4-1510-CD07-DD90-7115EA937176}"/>
              </a:ext>
            </a:extLst>
          </p:cNvPr>
          <p:cNvSpPr txBox="1"/>
          <p:nvPr/>
        </p:nvSpPr>
        <p:spPr>
          <a:xfrm>
            <a:off x="4670498" y="4906979"/>
            <a:ext cx="2851001" cy="36933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WSLP-104 Construction</a:t>
            </a:r>
          </a:p>
        </p:txBody>
      </p:sp>
      <p:pic>
        <p:nvPicPr>
          <p:cNvPr id="5" name="Picture 4" descr="A picture containing text, outdoor, tree, plant&#10;&#10;Description automatically generated">
            <a:extLst>
              <a:ext uri="{FF2B5EF4-FFF2-40B4-BE49-F238E27FC236}">
                <a16:creationId xmlns:a16="http://schemas.microsoft.com/office/drawing/2014/main" id="{20E1C1AA-2C3E-15FA-BE72-4110F53DC864}"/>
              </a:ext>
            </a:extLst>
          </p:cNvPr>
          <p:cNvPicPr>
            <a:picLocks noChangeAspect="1"/>
          </p:cNvPicPr>
          <p:nvPr/>
        </p:nvPicPr>
        <p:blipFill>
          <a:blip r:embed="rId2"/>
          <a:stretch>
            <a:fillRect/>
          </a:stretch>
        </p:blipFill>
        <p:spPr>
          <a:xfrm>
            <a:off x="0" y="1411852"/>
            <a:ext cx="6096000" cy="3429000"/>
          </a:xfrm>
          <a:prstGeom prst="rect">
            <a:avLst/>
          </a:prstGeom>
        </p:spPr>
      </p:pic>
      <p:pic>
        <p:nvPicPr>
          <p:cNvPr id="9" name="Picture 8" descr="A picture containing text, tree, outdoor, grass&#10;&#10;Description automatically generated">
            <a:extLst>
              <a:ext uri="{FF2B5EF4-FFF2-40B4-BE49-F238E27FC236}">
                <a16:creationId xmlns:a16="http://schemas.microsoft.com/office/drawing/2014/main" id="{70573BED-6D10-95EE-9E98-AA9F4F381BB6}"/>
              </a:ext>
            </a:extLst>
          </p:cNvPr>
          <p:cNvPicPr>
            <a:picLocks noChangeAspect="1"/>
          </p:cNvPicPr>
          <p:nvPr/>
        </p:nvPicPr>
        <p:blipFill>
          <a:blip r:embed="rId3"/>
          <a:stretch>
            <a:fillRect/>
          </a:stretch>
        </p:blipFill>
        <p:spPr>
          <a:xfrm>
            <a:off x="6095999" y="1411852"/>
            <a:ext cx="6096000" cy="3429000"/>
          </a:xfrm>
          <a:prstGeom prst="rect">
            <a:avLst/>
          </a:prstGeom>
        </p:spPr>
      </p:pic>
    </p:spTree>
    <p:extLst>
      <p:ext uri="{BB962C8B-B14F-4D97-AF65-F5344CB8AC3E}">
        <p14:creationId xmlns:p14="http://schemas.microsoft.com/office/powerpoint/2010/main" val="4085101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88CF-0C7A-9861-8509-503E88555AD9}"/>
              </a:ext>
            </a:extLst>
          </p:cNvPr>
          <p:cNvSpPr>
            <a:spLocks noGrp="1"/>
          </p:cNvSpPr>
          <p:nvPr>
            <p:ph type="title"/>
          </p:nvPr>
        </p:nvSpPr>
        <p:spPr>
          <a:xfrm>
            <a:off x="266700" y="265872"/>
            <a:ext cx="5829300" cy="710521"/>
          </a:xfrm>
        </p:spPr>
        <p:txBody>
          <a:bodyPr/>
          <a:lstStyle/>
          <a:p>
            <a:r>
              <a:rPr lang="en-US" dirty="0"/>
              <a:t>Construction Photos</a:t>
            </a:r>
          </a:p>
        </p:txBody>
      </p:sp>
      <p:sp>
        <p:nvSpPr>
          <p:cNvPr id="4" name="TextBox 3">
            <a:extLst>
              <a:ext uri="{FF2B5EF4-FFF2-40B4-BE49-F238E27FC236}">
                <a16:creationId xmlns:a16="http://schemas.microsoft.com/office/drawing/2014/main" id="{0169EFE4-1510-CD07-DD90-7115EA937176}"/>
              </a:ext>
            </a:extLst>
          </p:cNvPr>
          <p:cNvSpPr txBox="1"/>
          <p:nvPr/>
        </p:nvSpPr>
        <p:spPr>
          <a:xfrm>
            <a:off x="4670497" y="5564131"/>
            <a:ext cx="2851001" cy="36933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WSLP-102 Construction</a:t>
            </a:r>
          </a:p>
        </p:txBody>
      </p:sp>
      <p:pic>
        <p:nvPicPr>
          <p:cNvPr id="3" name="Picture 2">
            <a:extLst>
              <a:ext uri="{FF2B5EF4-FFF2-40B4-BE49-F238E27FC236}">
                <a16:creationId xmlns:a16="http://schemas.microsoft.com/office/drawing/2014/main" id="{02E0B5EA-5F33-A901-1030-6251B872BE90}"/>
              </a:ext>
            </a:extLst>
          </p:cNvPr>
          <p:cNvPicPr>
            <a:picLocks noChangeAspect="1"/>
          </p:cNvPicPr>
          <p:nvPr/>
        </p:nvPicPr>
        <p:blipFill>
          <a:blip r:embed="rId2"/>
          <a:stretch>
            <a:fillRect/>
          </a:stretch>
        </p:blipFill>
        <p:spPr>
          <a:xfrm>
            <a:off x="-1" y="1390485"/>
            <a:ext cx="6095999" cy="4055664"/>
          </a:xfrm>
          <a:prstGeom prst="rect">
            <a:avLst/>
          </a:prstGeom>
        </p:spPr>
      </p:pic>
      <p:pic>
        <p:nvPicPr>
          <p:cNvPr id="6" name="Picture 5">
            <a:extLst>
              <a:ext uri="{FF2B5EF4-FFF2-40B4-BE49-F238E27FC236}">
                <a16:creationId xmlns:a16="http://schemas.microsoft.com/office/drawing/2014/main" id="{44A15FAA-7F07-6065-7B69-9C2F7EF60FDD}"/>
              </a:ext>
            </a:extLst>
          </p:cNvPr>
          <p:cNvPicPr>
            <a:picLocks noChangeAspect="1"/>
          </p:cNvPicPr>
          <p:nvPr/>
        </p:nvPicPr>
        <p:blipFill>
          <a:blip r:embed="rId3"/>
          <a:stretch>
            <a:fillRect/>
          </a:stretch>
        </p:blipFill>
        <p:spPr>
          <a:xfrm>
            <a:off x="6095998" y="1390485"/>
            <a:ext cx="6094542" cy="4055664"/>
          </a:xfrm>
          <a:prstGeom prst="rect">
            <a:avLst/>
          </a:prstGeom>
        </p:spPr>
      </p:pic>
    </p:spTree>
    <p:extLst>
      <p:ext uri="{BB962C8B-B14F-4D97-AF65-F5344CB8AC3E}">
        <p14:creationId xmlns:p14="http://schemas.microsoft.com/office/powerpoint/2010/main" val="4040531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6F52B-186C-4E37-D7AD-2CF9928C71CC}"/>
              </a:ext>
            </a:extLst>
          </p:cNvPr>
          <p:cNvSpPr>
            <a:spLocks noGrp="1"/>
          </p:cNvSpPr>
          <p:nvPr>
            <p:ph type="title"/>
          </p:nvPr>
        </p:nvSpPr>
        <p:spPr/>
        <p:txBody>
          <a:bodyPr/>
          <a:lstStyle/>
          <a:p>
            <a:pPr algn="ctr"/>
            <a:r>
              <a:rPr lang="en-US" sz="3200" dirty="0">
                <a:solidFill>
                  <a:schemeClr val="tx1"/>
                </a:solidFill>
              </a:rPr>
              <a:t>Preliminary Levee Construction Schedule</a:t>
            </a:r>
            <a:endParaRPr lang="en-US" dirty="0"/>
          </a:p>
        </p:txBody>
      </p:sp>
      <p:sp>
        <p:nvSpPr>
          <p:cNvPr id="6" name="Oval 5">
            <a:extLst>
              <a:ext uri="{FF2B5EF4-FFF2-40B4-BE49-F238E27FC236}">
                <a16:creationId xmlns:a16="http://schemas.microsoft.com/office/drawing/2014/main" id="{49E44398-DCD6-EEF0-C4BC-AEE8EF4EEE9A}"/>
              </a:ext>
            </a:extLst>
          </p:cNvPr>
          <p:cNvSpPr/>
          <p:nvPr/>
        </p:nvSpPr>
        <p:spPr>
          <a:xfrm>
            <a:off x="3506598" y="4689446"/>
            <a:ext cx="1015068" cy="20133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9D06636-18E3-F3C5-4D37-15E5DC0B3798}"/>
              </a:ext>
            </a:extLst>
          </p:cNvPr>
          <p:cNvSpPr txBox="1"/>
          <p:nvPr/>
        </p:nvSpPr>
        <p:spPr>
          <a:xfrm>
            <a:off x="522514" y="1028050"/>
            <a:ext cx="11669486" cy="1990288"/>
          </a:xfrm>
          <a:prstGeom prst="rect">
            <a:avLst/>
          </a:prstGeom>
          <a:noFill/>
        </p:spPr>
        <p:txBody>
          <a:bodyPr wrap="square">
            <a:spAutoFit/>
          </a:bodyPr>
          <a:lstStyle/>
          <a:p>
            <a:pPr marL="428625" marR="0" lvl="0" indent="-257175" algn="l" defTabSz="914400" rtl="0" eaLnBrk="1" fontAlgn="base" latinLnBrk="0" hangingPunct="1">
              <a:lnSpc>
                <a:spcPct val="100000"/>
              </a:lnSpc>
              <a:spcBef>
                <a:spcPts val="450"/>
              </a:spcBef>
              <a:spcAft>
                <a:spcPts val="450"/>
              </a:spcAft>
              <a:buClrTx/>
              <a:buSzPct val="100000"/>
              <a:buFont typeface="Wingdings" pitchFamily="2" charset="2"/>
              <a:buChar char="§"/>
              <a:tabLst/>
              <a:defRPr/>
            </a:pPr>
            <a:r>
              <a:rPr kumimoji="0" lang="en-US" b="0" i="0" u="none" strike="noStrike" kern="0" cap="none" spc="0" normalizeH="0" baseline="0" noProof="0" dirty="0">
                <a:ln>
                  <a:noFill/>
                </a:ln>
                <a:solidFill>
                  <a:srgbClr val="000000"/>
                </a:solidFill>
                <a:effectLst/>
                <a:uLnTx/>
                <a:uFillTx/>
                <a:latin typeface="Arial"/>
                <a:ea typeface="+mn-ea"/>
                <a:cs typeface="+mn-cs"/>
              </a:rPr>
              <a:t>Existing elevation approx. -1 feet</a:t>
            </a:r>
          </a:p>
          <a:p>
            <a:pPr marL="428625" marR="0" lvl="0" indent="-257175" algn="l" defTabSz="914400" rtl="0" eaLnBrk="1" fontAlgn="base" latinLnBrk="0" hangingPunct="1">
              <a:lnSpc>
                <a:spcPct val="100000"/>
              </a:lnSpc>
              <a:spcBef>
                <a:spcPts val="450"/>
              </a:spcBef>
              <a:spcAft>
                <a:spcPts val="450"/>
              </a:spcAft>
              <a:buClrTx/>
              <a:buSzPct val="100000"/>
              <a:buFont typeface="Wingdings" pitchFamily="2" charset="2"/>
              <a:buChar char="§"/>
              <a:tabLst/>
              <a:defRPr/>
            </a:pPr>
            <a:r>
              <a:rPr kumimoji="0" lang="en-US" b="0" i="0" u="none" strike="noStrike" kern="0" cap="none" spc="0" normalizeH="0" baseline="0" noProof="0" dirty="0">
                <a:ln>
                  <a:noFill/>
                </a:ln>
                <a:solidFill>
                  <a:srgbClr val="000000"/>
                </a:solidFill>
                <a:effectLst/>
                <a:uLnTx/>
                <a:uFillTx/>
                <a:latin typeface="Arial"/>
                <a:ea typeface="+mn-ea"/>
                <a:cs typeface="+mn-cs"/>
              </a:rPr>
              <a:t>2023 and 2024: Construct 3-foot sand base and begin levee construction</a:t>
            </a:r>
          </a:p>
          <a:p>
            <a:pPr marL="428625" marR="0" lvl="0" indent="-257175" algn="l" defTabSz="914400" rtl="0" eaLnBrk="1" fontAlgn="base" latinLnBrk="0" hangingPunct="1">
              <a:lnSpc>
                <a:spcPct val="100000"/>
              </a:lnSpc>
              <a:spcBef>
                <a:spcPts val="450"/>
              </a:spcBef>
              <a:spcAft>
                <a:spcPts val="450"/>
              </a:spcAft>
              <a:buClrTx/>
              <a:buSzPct val="100000"/>
              <a:buFont typeface="Wingdings" pitchFamily="2" charset="2"/>
              <a:buChar char="§"/>
              <a:tabLst/>
              <a:defRPr/>
            </a:pPr>
            <a:r>
              <a:rPr kumimoji="0" lang="en-US" b="0" i="0" u="none" strike="noStrike" kern="0" cap="none" spc="0" normalizeH="0" baseline="0" noProof="0" dirty="0">
                <a:ln>
                  <a:noFill/>
                </a:ln>
                <a:solidFill>
                  <a:srgbClr val="000000"/>
                </a:solidFill>
                <a:effectLst/>
                <a:uLnTx/>
                <a:uFillTx/>
                <a:latin typeface="Arial"/>
                <a:ea typeface="+mn-ea"/>
                <a:cs typeface="+mn-cs"/>
              </a:rPr>
              <a:t>2024: Levee built to heights around +6 feet</a:t>
            </a:r>
          </a:p>
          <a:p>
            <a:pPr marL="428625" marR="0" lvl="0" indent="-257175" algn="l" defTabSz="914400" rtl="0" eaLnBrk="1" fontAlgn="base" latinLnBrk="0" hangingPunct="1">
              <a:lnSpc>
                <a:spcPct val="100000"/>
              </a:lnSpc>
              <a:spcBef>
                <a:spcPts val="450"/>
              </a:spcBef>
              <a:spcAft>
                <a:spcPts val="450"/>
              </a:spcAft>
              <a:buClrTx/>
              <a:buSzPct val="100000"/>
              <a:buFont typeface="Wingdings" pitchFamily="2" charset="2"/>
              <a:buChar char="§"/>
              <a:tabLst/>
              <a:defRPr/>
            </a:pPr>
            <a:r>
              <a:rPr kumimoji="0" lang="en-US" b="0" i="0" u="none" strike="noStrike" kern="0" cap="none" spc="0" normalizeH="0" baseline="0" noProof="0" dirty="0">
                <a:ln>
                  <a:noFill/>
                </a:ln>
                <a:solidFill>
                  <a:srgbClr val="000000"/>
                </a:solidFill>
                <a:effectLst/>
                <a:uLnTx/>
                <a:uFillTx/>
                <a:latin typeface="Arial"/>
                <a:ea typeface="+mn-ea"/>
                <a:cs typeface="+mn-cs"/>
              </a:rPr>
              <a:t>2025: Levee built to heights ranging +6.6 to +12.5 feet</a:t>
            </a:r>
          </a:p>
          <a:p>
            <a:pPr marL="428625" marR="0" lvl="0" indent="-257175" algn="l" defTabSz="914400" rtl="0" eaLnBrk="1" fontAlgn="base" latinLnBrk="0" hangingPunct="1">
              <a:lnSpc>
                <a:spcPct val="100000"/>
              </a:lnSpc>
              <a:spcBef>
                <a:spcPts val="450"/>
              </a:spcBef>
              <a:spcAft>
                <a:spcPts val="450"/>
              </a:spcAft>
              <a:buClrTx/>
              <a:buSzPct val="100000"/>
              <a:buFont typeface="Wingdings" pitchFamily="2" charset="2"/>
              <a:buChar char="§"/>
              <a:tabLst/>
              <a:defRPr/>
            </a:pPr>
            <a:r>
              <a:rPr kumimoji="0" lang="en-US" b="0" i="0" u="none" strike="noStrike" kern="0" cap="none" spc="0" normalizeH="0" baseline="0" noProof="0" dirty="0">
                <a:ln>
                  <a:noFill/>
                </a:ln>
                <a:solidFill>
                  <a:srgbClr val="000000"/>
                </a:solidFill>
                <a:effectLst/>
                <a:uLnTx/>
                <a:uFillTx/>
                <a:latin typeface="Arial"/>
                <a:ea typeface="+mn-ea"/>
                <a:cs typeface="+mn-cs"/>
              </a:rPr>
              <a:t>2026: Levee built to full heights</a:t>
            </a:r>
          </a:p>
        </p:txBody>
      </p:sp>
      <p:pic>
        <p:nvPicPr>
          <p:cNvPr id="5" name="Picture 4" descr="Chart, bar chart&#10;&#10;Description automatically generated">
            <a:extLst>
              <a:ext uri="{FF2B5EF4-FFF2-40B4-BE49-F238E27FC236}">
                <a16:creationId xmlns:a16="http://schemas.microsoft.com/office/drawing/2014/main" id="{9C7D54AA-B965-D1DB-5D8A-C0B49B64144E}"/>
              </a:ext>
            </a:extLst>
          </p:cNvPr>
          <p:cNvPicPr>
            <a:picLocks noChangeAspect="1"/>
          </p:cNvPicPr>
          <p:nvPr/>
        </p:nvPicPr>
        <p:blipFill>
          <a:blip r:embed="rId2"/>
          <a:stretch>
            <a:fillRect/>
          </a:stretch>
        </p:blipFill>
        <p:spPr>
          <a:xfrm>
            <a:off x="1603810" y="3021457"/>
            <a:ext cx="8101022" cy="3707562"/>
          </a:xfrm>
          <a:prstGeom prst="rect">
            <a:avLst/>
          </a:prstGeom>
        </p:spPr>
      </p:pic>
    </p:spTree>
    <p:extLst>
      <p:ext uri="{BB962C8B-B14F-4D97-AF65-F5344CB8AC3E}">
        <p14:creationId xmlns:p14="http://schemas.microsoft.com/office/powerpoint/2010/main" val="2700937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52D4076F-F9C4-29A9-CA12-5B1FA26F1535}"/>
              </a:ext>
            </a:extLst>
          </p:cNvPr>
          <p:cNvSpPr>
            <a:spLocks noGrp="1"/>
          </p:cNvSpPr>
          <p:nvPr>
            <p:ph sz="quarter" idx="10"/>
          </p:nvPr>
        </p:nvSpPr>
        <p:spPr>
          <a:xfrm>
            <a:off x="163830" y="1126191"/>
            <a:ext cx="12028170" cy="5767118"/>
          </a:xfrm>
        </p:spPr>
        <p:txBody>
          <a:bodyPr/>
          <a:lstStyle/>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i="0" u="none" strike="noStrike" kern="0" cap="none" spc="0" normalizeH="0" baseline="0" noProof="0" dirty="0">
                <a:ln>
                  <a:noFill/>
                </a:ln>
                <a:solidFill>
                  <a:srgbClr val="000000"/>
                </a:solidFill>
                <a:effectLst/>
                <a:uLnTx/>
                <a:uFillTx/>
                <a:latin typeface="Arial"/>
                <a:ea typeface="+mn-ea"/>
                <a:cs typeface="+mn-cs"/>
              </a:rPr>
              <a:t>USACE has completed surveys and borings in St. James Parish and is conducting </a:t>
            </a:r>
            <a:r>
              <a:rPr kumimoji="0" lang="en-US" sz="2400" i="0" strike="noStrike" kern="0" cap="none" spc="0" normalizeH="0" baseline="0" noProof="0" dirty="0">
                <a:ln>
                  <a:noFill/>
                </a:ln>
                <a:solidFill>
                  <a:srgbClr val="000000"/>
                </a:solidFill>
                <a:effectLst/>
                <a:uLnTx/>
                <a:uFillTx/>
                <a:latin typeface="Arial"/>
                <a:ea typeface="+mn-ea"/>
                <a:cs typeface="+mn-cs"/>
              </a:rPr>
              <a:t>geotechnical analysis/design. </a:t>
            </a:r>
          </a:p>
          <a:p>
            <a:pPr marL="804863" lvl="2" indent="-342900">
              <a:spcBef>
                <a:spcPct val="20000"/>
              </a:spcBef>
              <a:buFont typeface="Wingdings" pitchFamily="2" charset="2"/>
              <a:buChar char="§"/>
              <a:defRPr/>
            </a:pPr>
            <a:r>
              <a:rPr lang="en-US" sz="1800" kern="0" dirty="0">
                <a:solidFill>
                  <a:srgbClr val="000000"/>
                </a:solidFill>
                <a:latin typeface="Arial"/>
                <a:ea typeface="+mn-ea"/>
                <a:cs typeface="+mn-cs"/>
              </a:rPr>
              <a:t>Design to undergo 10% Internal DQC Review.</a:t>
            </a:r>
            <a:endParaRPr kumimoji="0" lang="en-US" sz="1800" i="0"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i="0" strike="noStrike" kern="0" cap="none" spc="0" normalizeH="0" baseline="0" noProof="0" dirty="0">
                <a:ln>
                  <a:noFill/>
                </a:ln>
                <a:solidFill>
                  <a:srgbClr val="000000"/>
                </a:solidFill>
                <a:effectLst/>
                <a:uLnTx/>
                <a:uFillTx/>
                <a:latin typeface="Arial"/>
                <a:ea typeface="+mn-ea"/>
                <a:cs typeface="+mn-cs"/>
              </a:rPr>
              <a:t>Public Update Meeting </a:t>
            </a:r>
            <a:r>
              <a:rPr lang="en-US" sz="2400" kern="0" dirty="0">
                <a:solidFill>
                  <a:srgbClr val="000000"/>
                </a:solidFill>
                <a:latin typeface="Arial"/>
                <a:ea typeface="+mn-ea"/>
                <a:cs typeface="+mn-cs"/>
              </a:rPr>
              <a:t>being rescheduled.</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lang="en-US" sz="2400" kern="0" dirty="0">
                <a:solidFill>
                  <a:srgbClr val="000000"/>
                </a:solidFill>
                <a:latin typeface="Arial"/>
                <a:ea typeface="+mn-ea"/>
                <a:cs typeface="+mn-cs"/>
              </a:rPr>
              <a:t>Cost Control Board Meeting held on 6 November 23.</a:t>
            </a:r>
            <a:endParaRPr lang="en-US" dirty="0"/>
          </a:p>
          <a:p>
            <a:br>
              <a:rPr lang="en-US" dirty="0"/>
            </a:br>
            <a:endParaRPr lang="en-US" dirty="0"/>
          </a:p>
        </p:txBody>
      </p:sp>
      <p:sp>
        <p:nvSpPr>
          <p:cNvPr id="13" name="Title 12">
            <a:extLst>
              <a:ext uri="{FF2B5EF4-FFF2-40B4-BE49-F238E27FC236}">
                <a16:creationId xmlns:a16="http://schemas.microsoft.com/office/drawing/2014/main" id="{809CD331-FCE4-23E8-F05B-90390A42F993}"/>
              </a:ext>
            </a:extLst>
          </p:cNvPr>
          <p:cNvSpPr>
            <a:spLocks noGrp="1"/>
          </p:cNvSpPr>
          <p:nvPr>
            <p:ph type="title"/>
          </p:nvPr>
        </p:nvSpPr>
        <p:spPr>
          <a:xfrm>
            <a:off x="2348917" y="128981"/>
            <a:ext cx="9576382" cy="832920"/>
          </a:xfrm>
        </p:spPr>
        <p:txBody>
          <a:bodyPr/>
          <a:lstStyle/>
          <a:p>
            <a:pPr algn="ctr"/>
            <a:r>
              <a:rPr lang="en-US" dirty="0"/>
              <a:t>Pre-Award Status Updates</a:t>
            </a:r>
          </a:p>
        </p:txBody>
      </p:sp>
    </p:spTree>
    <p:extLst>
      <p:ext uri="{BB962C8B-B14F-4D97-AF65-F5344CB8AC3E}">
        <p14:creationId xmlns:p14="http://schemas.microsoft.com/office/powerpoint/2010/main" val="50942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6F52B-186C-4E37-D7AD-2CF9928C71CC}"/>
              </a:ext>
            </a:extLst>
          </p:cNvPr>
          <p:cNvSpPr>
            <a:spLocks noGrp="1"/>
          </p:cNvSpPr>
          <p:nvPr>
            <p:ph type="title"/>
          </p:nvPr>
        </p:nvSpPr>
        <p:spPr/>
        <p:txBody>
          <a:bodyPr/>
          <a:lstStyle/>
          <a:p>
            <a:pPr algn="ctr"/>
            <a:r>
              <a:rPr lang="en-US" dirty="0"/>
              <a:t>West Shore Lake Pontchartrain Tentative Delivery Plan</a:t>
            </a:r>
          </a:p>
        </p:txBody>
      </p:sp>
      <p:sp>
        <p:nvSpPr>
          <p:cNvPr id="6" name="Oval 5">
            <a:extLst>
              <a:ext uri="{FF2B5EF4-FFF2-40B4-BE49-F238E27FC236}">
                <a16:creationId xmlns:a16="http://schemas.microsoft.com/office/drawing/2014/main" id="{49E44398-DCD6-EEF0-C4BC-AEE8EF4EEE9A}"/>
              </a:ext>
            </a:extLst>
          </p:cNvPr>
          <p:cNvSpPr/>
          <p:nvPr/>
        </p:nvSpPr>
        <p:spPr>
          <a:xfrm>
            <a:off x="3506598" y="4689446"/>
            <a:ext cx="1015068" cy="20133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bject 5">
            <a:extLst>
              <a:ext uri="{FF2B5EF4-FFF2-40B4-BE49-F238E27FC236}">
                <a16:creationId xmlns:a16="http://schemas.microsoft.com/office/drawing/2014/main" id="{40B31187-E602-A392-171A-E42BDD9DC516}"/>
              </a:ext>
            </a:extLst>
          </p:cNvPr>
          <p:cNvSpPr txBox="1"/>
          <p:nvPr/>
        </p:nvSpPr>
        <p:spPr>
          <a:xfrm>
            <a:off x="2961381" y="6346863"/>
            <a:ext cx="8650876" cy="382156"/>
          </a:xfrm>
          <a:prstGeom prst="rect">
            <a:avLst/>
          </a:prstGeom>
        </p:spPr>
        <p:txBody>
          <a:bodyPr vert="horz" wrap="square" lIns="0" tIns="12700" rIns="0" bIns="0" rtlCol="0">
            <a:spAutoFit/>
          </a:bodyPr>
          <a:lstStyle/>
          <a:p>
            <a:pPr marL="294005" marR="6350" indent="-281940" algn="r">
              <a:spcBef>
                <a:spcPts val="100"/>
              </a:spcBef>
            </a:pPr>
            <a:r>
              <a:rPr sz="1200" dirty="0">
                <a:solidFill>
                  <a:srgbClr val="404040"/>
                </a:solidFill>
                <a:cs typeface="Arial"/>
              </a:rPr>
              <a:t>Note:</a:t>
            </a:r>
            <a:r>
              <a:rPr sz="1200" spc="-55" dirty="0">
                <a:solidFill>
                  <a:srgbClr val="404040"/>
                </a:solidFill>
                <a:cs typeface="Arial"/>
              </a:rPr>
              <a:t> </a:t>
            </a:r>
            <a:r>
              <a:rPr sz="1200" dirty="0">
                <a:solidFill>
                  <a:srgbClr val="404040"/>
                </a:solidFill>
                <a:cs typeface="Arial"/>
              </a:rPr>
              <a:t>Project</a:t>
            </a:r>
            <a:r>
              <a:rPr sz="1200" spc="-45" dirty="0">
                <a:solidFill>
                  <a:srgbClr val="404040"/>
                </a:solidFill>
                <a:cs typeface="Arial"/>
              </a:rPr>
              <a:t> </a:t>
            </a:r>
            <a:r>
              <a:rPr sz="1200" dirty="0">
                <a:solidFill>
                  <a:srgbClr val="404040"/>
                </a:solidFill>
                <a:cs typeface="Arial"/>
              </a:rPr>
              <a:t>requirements</a:t>
            </a:r>
            <a:r>
              <a:rPr sz="1200" spc="-55" dirty="0">
                <a:solidFill>
                  <a:srgbClr val="404040"/>
                </a:solidFill>
                <a:cs typeface="Arial"/>
              </a:rPr>
              <a:t> </a:t>
            </a:r>
            <a:r>
              <a:rPr sz="1200" dirty="0">
                <a:solidFill>
                  <a:srgbClr val="404040"/>
                </a:solidFill>
                <a:cs typeface="Arial"/>
              </a:rPr>
              <a:t>and</a:t>
            </a:r>
            <a:r>
              <a:rPr sz="1200" spc="-35" dirty="0">
                <a:solidFill>
                  <a:srgbClr val="404040"/>
                </a:solidFill>
                <a:cs typeface="Arial"/>
              </a:rPr>
              <a:t> </a:t>
            </a:r>
            <a:r>
              <a:rPr sz="1200" dirty="0">
                <a:solidFill>
                  <a:srgbClr val="404040"/>
                </a:solidFill>
                <a:cs typeface="Arial"/>
              </a:rPr>
              <a:t>completion</a:t>
            </a:r>
            <a:r>
              <a:rPr sz="1200" spc="-75" dirty="0">
                <a:solidFill>
                  <a:srgbClr val="404040"/>
                </a:solidFill>
                <a:cs typeface="Arial"/>
              </a:rPr>
              <a:t> </a:t>
            </a:r>
            <a:r>
              <a:rPr sz="1200" dirty="0">
                <a:solidFill>
                  <a:srgbClr val="404040"/>
                </a:solidFill>
                <a:cs typeface="Arial"/>
              </a:rPr>
              <a:t>dates</a:t>
            </a:r>
            <a:r>
              <a:rPr sz="1200" spc="-45" dirty="0">
                <a:solidFill>
                  <a:srgbClr val="404040"/>
                </a:solidFill>
                <a:cs typeface="Arial"/>
              </a:rPr>
              <a:t> </a:t>
            </a:r>
            <a:r>
              <a:rPr sz="1200" dirty="0">
                <a:solidFill>
                  <a:srgbClr val="404040"/>
                </a:solidFill>
                <a:cs typeface="Arial"/>
              </a:rPr>
              <a:t>may</a:t>
            </a:r>
            <a:r>
              <a:rPr sz="1200" spc="-30" dirty="0">
                <a:solidFill>
                  <a:srgbClr val="404040"/>
                </a:solidFill>
                <a:cs typeface="Arial"/>
              </a:rPr>
              <a:t> </a:t>
            </a:r>
            <a:r>
              <a:rPr sz="1200" spc="-25" dirty="0">
                <a:solidFill>
                  <a:srgbClr val="404040"/>
                </a:solidFill>
                <a:cs typeface="Arial"/>
              </a:rPr>
              <a:t>be </a:t>
            </a:r>
            <a:r>
              <a:rPr sz="1200" dirty="0">
                <a:solidFill>
                  <a:srgbClr val="404040"/>
                </a:solidFill>
                <a:cs typeface="Arial"/>
              </a:rPr>
              <a:t>subject</a:t>
            </a:r>
            <a:r>
              <a:rPr sz="1200" spc="-60" dirty="0">
                <a:solidFill>
                  <a:srgbClr val="404040"/>
                </a:solidFill>
                <a:cs typeface="Arial"/>
              </a:rPr>
              <a:t> </a:t>
            </a:r>
            <a:r>
              <a:rPr sz="1200" dirty="0">
                <a:solidFill>
                  <a:srgbClr val="404040"/>
                </a:solidFill>
                <a:cs typeface="Arial"/>
              </a:rPr>
              <a:t>to</a:t>
            </a:r>
            <a:r>
              <a:rPr sz="1200" spc="-25" dirty="0">
                <a:solidFill>
                  <a:srgbClr val="404040"/>
                </a:solidFill>
                <a:cs typeface="Arial"/>
              </a:rPr>
              <a:t> </a:t>
            </a:r>
            <a:r>
              <a:rPr sz="1200" dirty="0">
                <a:solidFill>
                  <a:srgbClr val="404040"/>
                </a:solidFill>
                <a:cs typeface="Arial"/>
              </a:rPr>
              <a:t>change</a:t>
            </a:r>
            <a:r>
              <a:rPr sz="1200" spc="-40" dirty="0">
                <a:solidFill>
                  <a:srgbClr val="404040"/>
                </a:solidFill>
                <a:cs typeface="Arial"/>
              </a:rPr>
              <a:t> </a:t>
            </a:r>
            <a:r>
              <a:rPr sz="1200" dirty="0">
                <a:solidFill>
                  <a:srgbClr val="404040"/>
                </a:solidFill>
                <a:cs typeface="Arial"/>
              </a:rPr>
              <a:t>as</a:t>
            </a:r>
            <a:r>
              <a:rPr sz="1200" spc="-25" dirty="0">
                <a:solidFill>
                  <a:srgbClr val="404040"/>
                </a:solidFill>
                <a:cs typeface="Arial"/>
              </a:rPr>
              <a:t> </a:t>
            </a:r>
            <a:r>
              <a:rPr sz="1200" dirty="0">
                <a:solidFill>
                  <a:srgbClr val="404040"/>
                </a:solidFill>
                <a:cs typeface="Arial"/>
              </a:rPr>
              <a:t>designs</a:t>
            </a:r>
            <a:r>
              <a:rPr sz="1200" spc="-45" dirty="0">
                <a:solidFill>
                  <a:srgbClr val="404040"/>
                </a:solidFill>
                <a:cs typeface="Arial"/>
              </a:rPr>
              <a:t> </a:t>
            </a:r>
            <a:r>
              <a:rPr sz="1200" dirty="0">
                <a:solidFill>
                  <a:srgbClr val="404040"/>
                </a:solidFill>
                <a:cs typeface="Arial"/>
              </a:rPr>
              <a:t>are</a:t>
            </a:r>
            <a:r>
              <a:rPr sz="1200" spc="-25" dirty="0">
                <a:solidFill>
                  <a:srgbClr val="404040"/>
                </a:solidFill>
                <a:cs typeface="Arial"/>
              </a:rPr>
              <a:t> </a:t>
            </a:r>
            <a:r>
              <a:rPr sz="1200" dirty="0">
                <a:solidFill>
                  <a:srgbClr val="404040"/>
                </a:solidFill>
                <a:cs typeface="Arial"/>
              </a:rPr>
              <a:t>refined</a:t>
            </a:r>
            <a:r>
              <a:rPr sz="1200" spc="-40" dirty="0">
                <a:solidFill>
                  <a:srgbClr val="404040"/>
                </a:solidFill>
                <a:cs typeface="Arial"/>
              </a:rPr>
              <a:t> </a:t>
            </a:r>
            <a:r>
              <a:rPr sz="1200" dirty="0">
                <a:solidFill>
                  <a:srgbClr val="404040"/>
                </a:solidFill>
                <a:cs typeface="Arial"/>
              </a:rPr>
              <a:t>and</a:t>
            </a:r>
            <a:r>
              <a:rPr sz="1200" spc="-25" dirty="0">
                <a:solidFill>
                  <a:srgbClr val="404040"/>
                </a:solidFill>
                <a:cs typeface="Arial"/>
              </a:rPr>
              <a:t> </a:t>
            </a:r>
            <a:r>
              <a:rPr sz="1200" spc="-10" dirty="0">
                <a:solidFill>
                  <a:srgbClr val="404040"/>
                </a:solidFill>
                <a:cs typeface="Arial"/>
              </a:rPr>
              <a:t>impact</a:t>
            </a:r>
            <a:r>
              <a:rPr lang="en-US" sz="1200" spc="-10" dirty="0">
                <a:solidFill>
                  <a:srgbClr val="404040"/>
                </a:solidFill>
                <a:cs typeface="Arial"/>
              </a:rPr>
              <a:t>s</a:t>
            </a:r>
            <a:r>
              <a:rPr lang="en-US" sz="1200" dirty="0">
                <a:solidFill>
                  <a:srgbClr val="000000"/>
                </a:solidFill>
                <a:cs typeface="Arial"/>
              </a:rPr>
              <a:t> </a:t>
            </a:r>
            <a:r>
              <a:rPr lang="en-US" sz="1200" spc="-10" dirty="0">
                <a:solidFill>
                  <a:srgbClr val="404040"/>
                </a:solidFill>
                <a:cs typeface="Arial"/>
              </a:rPr>
              <a:t>quantified.</a:t>
            </a:r>
            <a:endParaRPr lang="en-US" sz="1200" dirty="0">
              <a:solidFill>
                <a:srgbClr val="000000"/>
              </a:solidFill>
              <a:cs typeface="Arial"/>
            </a:endParaRPr>
          </a:p>
          <a:p>
            <a:pPr marR="5715" algn="r"/>
            <a:r>
              <a:rPr sz="1200" dirty="0">
                <a:solidFill>
                  <a:srgbClr val="404040"/>
                </a:solidFill>
                <a:cs typeface="Arial"/>
              </a:rPr>
              <a:t>**Designed</a:t>
            </a:r>
            <a:r>
              <a:rPr sz="1200" spc="-70" dirty="0">
                <a:solidFill>
                  <a:srgbClr val="404040"/>
                </a:solidFill>
                <a:cs typeface="Arial"/>
              </a:rPr>
              <a:t> </a:t>
            </a:r>
            <a:r>
              <a:rPr sz="1200" dirty="0">
                <a:solidFill>
                  <a:srgbClr val="404040"/>
                </a:solidFill>
                <a:cs typeface="Arial"/>
              </a:rPr>
              <a:t>and</a:t>
            </a:r>
            <a:r>
              <a:rPr sz="1200" spc="-30" dirty="0">
                <a:solidFill>
                  <a:srgbClr val="404040"/>
                </a:solidFill>
                <a:cs typeface="Arial"/>
              </a:rPr>
              <a:t> </a:t>
            </a:r>
            <a:r>
              <a:rPr sz="1200" dirty="0">
                <a:solidFill>
                  <a:srgbClr val="404040"/>
                </a:solidFill>
                <a:cs typeface="Arial"/>
              </a:rPr>
              <a:t>constructed</a:t>
            </a:r>
            <a:r>
              <a:rPr sz="1200" spc="-60" dirty="0">
                <a:solidFill>
                  <a:srgbClr val="404040"/>
                </a:solidFill>
                <a:cs typeface="Arial"/>
              </a:rPr>
              <a:t> </a:t>
            </a:r>
            <a:r>
              <a:rPr sz="1200" dirty="0">
                <a:solidFill>
                  <a:srgbClr val="404040"/>
                </a:solidFill>
                <a:cs typeface="Arial"/>
              </a:rPr>
              <a:t>by</a:t>
            </a:r>
            <a:r>
              <a:rPr sz="1200" spc="-25" dirty="0">
                <a:solidFill>
                  <a:srgbClr val="404040"/>
                </a:solidFill>
                <a:cs typeface="Arial"/>
              </a:rPr>
              <a:t> </a:t>
            </a:r>
            <a:r>
              <a:rPr sz="1200" spc="-20" dirty="0">
                <a:solidFill>
                  <a:srgbClr val="404040"/>
                </a:solidFill>
                <a:cs typeface="Arial"/>
              </a:rPr>
              <a:t>CPRA</a:t>
            </a:r>
            <a:endParaRPr sz="1200" dirty="0">
              <a:solidFill>
                <a:srgbClr val="000000"/>
              </a:solidFill>
              <a:cs typeface="Arial"/>
            </a:endParaRPr>
          </a:p>
        </p:txBody>
      </p:sp>
      <p:graphicFrame>
        <p:nvGraphicFramePr>
          <p:cNvPr id="7" name="object 6">
            <a:extLst>
              <a:ext uri="{FF2B5EF4-FFF2-40B4-BE49-F238E27FC236}">
                <a16:creationId xmlns:a16="http://schemas.microsoft.com/office/drawing/2014/main" id="{5E7C1EF3-5F77-951F-115B-81B4357983E7}"/>
              </a:ext>
            </a:extLst>
          </p:cNvPr>
          <p:cNvGraphicFramePr>
            <a:graphicFrameLocks noGrp="1"/>
          </p:cNvGraphicFramePr>
          <p:nvPr>
            <p:extLst>
              <p:ext uri="{D42A27DB-BD31-4B8C-83A1-F6EECF244321}">
                <p14:modId xmlns:p14="http://schemas.microsoft.com/office/powerpoint/2010/main" val="2184880155"/>
              </p:ext>
            </p:extLst>
          </p:nvPr>
        </p:nvGraphicFramePr>
        <p:xfrm>
          <a:off x="576590" y="1125416"/>
          <a:ext cx="11038820" cy="5221447"/>
        </p:xfrm>
        <a:graphic>
          <a:graphicData uri="http://schemas.openxmlformats.org/drawingml/2006/table">
            <a:tbl>
              <a:tblPr firstRow="1" bandRow="1"/>
              <a:tblGrid>
                <a:gridCol w="1839804">
                  <a:extLst>
                    <a:ext uri="{9D8B030D-6E8A-4147-A177-3AD203B41FA5}">
                      <a16:colId xmlns:a16="http://schemas.microsoft.com/office/drawing/2014/main" val="20000"/>
                    </a:ext>
                  </a:extLst>
                </a:gridCol>
                <a:gridCol w="7380048">
                  <a:extLst>
                    <a:ext uri="{9D8B030D-6E8A-4147-A177-3AD203B41FA5}">
                      <a16:colId xmlns:a16="http://schemas.microsoft.com/office/drawing/2014/main" val="20001"/>
                    </a:ext>
                  </a:extLst>
                </a:gridCol>
                <a:gridCol w="1818968">
                  <a:extLst>
                    <a:ext uri="{9D8B030D-6E8A-4147-A177-3AD203B41FA5}">
                      <a16:colId xmlns:a16="http://schemas.microsoft.com/office/drawing/2014/main" val="20002"/>
                    </a:ext>
                  </a:extLst>
                </a:gridCol>
              </a:tblGrid>
              <a:tr h="622267">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590"/>
                        </a:spcBef>
                      </a:pPr>
                      <a:r>
                        <a:rPr sz="1800" dirty="0">
                          <a:latin typeface="Arial"/>
                          <a:cs typeface="Arial"/>
                        </a:rPr>
                        <a:t>Contract</a:t>
                      </a:r>
                      <a:r>
                        <a:rPr sz="1800" spc="-45" dirty="0">
                          <a:latin typeface="Arial"/>
                          <a:cs typeface="Arial"/>
                        </a:rPr>
                        <a:t> </a:t>
                      </a:r>
                      <a:r>
                        <a:rPr sz="1800" spc="-25" dirty="0">
                          <a:latin typeface="Arial"/>
                          <a:cs typeface="Arial"/>
                        </a:rPr>
                        <a:t>ID</a:t>
                      </a:r>
                      <a:endParaRPr sz="1800" dirty="0">
                        <a:latin typeface="Arial"/>
                        <a:cs typeface="Arial"/>
                      </a:endParaRPr>
                    </a:p>
                  </a:txBody>
                  <a:tcPr marL="0" marR="0" marT="201930" marB="0">
                    <a:lnL w="12700">
                      <a:solidFill>
                        <a:srgbClr val="838479"/>
                      </a:solidFill>
                      <a:prstDash val="solid"/>
                    </a:lnL>
                    <a:lnR w="12700">
                      <a:solidFill>
                        <a:srgbClr val="838479"/>
                      </a:solidFill>
                      <a:prstDash val="solid"/>
                    </a:lnR>
                    <a:lnT w="12700">
                      <a:solidFill>
                        <a:srgbClr val="838479"/>
                      </a:solidFill>
                      <a:prstDash val="solid"/>
                    </a:lnT>
                    <a:lnB w="12700" cap="flat" cmpd="sng" algn="ctr">
                      <a:solidFill>
                        <a:srgbClr val="838479"/>
                      </a:solidFill>
                      <a:prstDash val="solid"/>
                      <a:round/>
                      <a:headEnd type="none" w="med" len="med"/>
                      <a:tailEnd type="none" w="med" len="med"/>
                    </a:lnB>
                    <a:lnTlToBr w="12700" cmpd="sng">
                      <a:noFill/>
                      <a:prstDash val="solid"/>
                    </a:lnTlToBr>
                    <a:lnBlToTr w="12700" cmpd="sng">
                      <a:noFill/>
                      <a:prstDash val="solid"/>
                    </a:lnBlToTr>
                    <a:solidFill>
                      <a:srgbClr val="C7C7C7"/>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590"/>
                        </a:spcBef>
                      </a:pPr>
                      <a:r>
                        <a:rPr sz="1800" spc="-10" dirty="0">
                          <a:latin typeface="Arial"/>
                          <a:cs typeface="Arial"/>
                        </a:rPr>
                        <a:t>Description</a:t>
                      </a:r>
                      <a:endParaRPr sz="1800" dirty="0">
                        <a:latin typeface="Arial"/>
                        <a:cs typeface="Arial"/>
                      </a:endParaRPr>
                    </a:p>
                  </a:txBody>
                  <a:tcPr marL="0" marR="0" marT="201930" marB="0">
                    <a:lnL w="12700">
                      <a:solidFill>
                        <a:srgbClr val="838479"/>
                      </a:solidFill>
                      <a:prstDash val="solid"/>
                    </a:lnL>
                    <a:lnR w="12700">
                      <a:solidFill>
                        <a:srgbClr val="838479"/>
                      </a:solidFill>
                      <a:prstDash val="solid"/>
                    </a:lnR>
                    <a:lnT w="12700">
                      <a:solidFill>
                        <a:srgbClr val="838479"/>
                      </a:solidFill>
                      <a:prstDash val="solid"/>
                    </a:lnT>
                    <a:lnB w="12700" cap="flat" cmpd="sng" algn="ctr">
                      <a:solidFill>
                        <a:srgbClr val="838479"/>
                      </a:solidFill>
                      <a:prstDash val="solid"/>
                      <a:round/>
                      <a:headEnd type="none" w="med" len="med"/>
                      <a:tailEnd type="none" w="med" len="med"/>
                    </a:lnB>
                    <a:lnTlToBr w="12700" cmpd="sng">
                      <a:noFill/>
                      <a:prstDash val="solid"/>
                    </a:lnTlToBr>
                    <a:lnBlToTr w="12700" cmpd="sng">
                      <a:noFill/>
                      <a:prstDash val="solid"/>
                    </a:lnBlToTr>
                    <a:solidFill>
                      <a:srgbClr val="C7C7C7"/>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590"/>
                        </a:spcBef>
                      </a:pPr>
                      <a:r>
                        <a:rPr sz="1800" spc="-10" dirty="0">
                          <a:latin typeface="Arial"/>
                          <a:cs typeface="Arial"/>
                        </a:rPr>
                        <a:t>Award</a:t>
                      </a:r>
                      <a:endParaRPr sz="1800">
                        <a:latin typeface="Arial"/>
                        <a:cs typeface="Arial"/>
                      </a:endParaRPr>
                    </a:p>
                  </a:txBody>
                  <a:tcPr marL="0" marR="0" marT="201930" marB="0">
                    <a:lnL w="12700">
                      <a:solidFill>
                        <a:srgbClr val="838479"/>
                      </a:solidFill>
                      <a:prstDash val="solid"/>
                    </a:lnL>
                    <a:lnR w="12700">
                      <a:solidFill>
                        <a:srgbClr val="838479"/>
                      </a:solidFill>
                      <a:prstDash val="solid"/>
                    </a:lnR>
                    <a:lnT w="12700">
                      <a:solidFill>
                        <a:srgbClr val="838479"/>
                      </a:solidFill>
                      <a:prstDash val="solid"/>
                    </a:lnT>
                    <a:lnB w="12700" cap="flat" cmpd="sng" algn="ctr">
                      <a:solidFill>
                        <a:srgbClr val="838479"/>
                      </a:solidFill>
                      <a:prstDash val="solid"/>
                      <a:round/>
                      <a:headEnd type="none" w="med" len="med"/>
                      <a:tailEnd type="none" w="med" len="med"/>
                    </a:lnB>
                    <a:lnTlToBr w="12700" cmpd="sng">
                      <a:noFill/>
                      <a:prstDash val="solid"/>
                    </a:lnTlToBr>
                    <a:lnBlToTr w="12700" cmpd="sng">
                      <a:noFill/>
                      <a:prstDash val="solid"/>
                    </a:lnBlToTr>
                    <a:solidFill>
                      <a:srgbClr val="C7C7C7"/>
                    </a:solidFill>
                  </a:tcPr>
                </a:tc>
                <a:extLst>
                  <a:ext uri="{0D108BD9-81ED-4DB2-BD59-A6C34878D82A}">
                    <a16:rowId xmlns:a16="http://schemas.microsoft.com/office/drawing/2014/main" val="10000"/>
                  </a:ext>
                </a:extLst>
              </a:tr>
              <a:tr h="787614">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WSLP</a:t>
                      </a:r>
                      <a:r>
                        <a:rPr sz="1800" spc="-45" dirty="0">
                          <a:latin typeface="Arial"/>
                          <a:cs typeface="Arial"/>
                        </a:rPr>
                        <a:t> </a:t>
                      </a:r>
                      <a:r>
                        <a:rPr sz="1800" spc="-25" dirty="0">
                          <a:latin typeface="Arial"/>
                          <a:cs typeface="Arial"/>
                        </a:rPr>
                        <a:t>103</a:t>
                      </a:r>
                      <a:endParaRPr sz="1800">
                        <a:latin typeface="Arial"/>
                        <a:cs typeface="Arial"/>
                      </a:endParaRPr>
                    </a:p>
                  </a:txBody>
                  <a:tcPr marL="0" marR="0" marT="135255" marB="0">
                    <a:lnL w="12700">
                      <a:solidFill>
                        <a:srgbClr val="838479"/>
                      </a:solidFill>
                      <a:prstDash val="solid"/>
                    </a:lnL>
                    <a:lnR w="12700" cap="flat" cmpd="sng" algn="ctr">
                      <a:solidFill>
                        <a:srgbClr val="838479"/>
                      </a:solidFill>
                      <a:prstDash val="solid"/>
                      <a:round/>
                      <a:headEnd type="none" w="med" len="med"/>
                      <a:tailEnd type="none" w="med" len="med"/>
                    </a:lnR>
                    <a:lnT w="12700" cap="flat" cmpd="sng" algn="ctr">
                      <a:solidFill>
                        <a:srgbClr val="838479"/>
                      </a:solidFill>
                      <a:prstDash val="solid"/>
                      <a:round/>
                      <a:headEnd type="none" w="med" len="med"/>
                      <a:tailEnd type="none" w="med" len="med"/>
                    </a:lnT>
                    <a:lnB w="12700" cap="flat" cmpd="sng" algn="ctr">
                      <a:solidFill>
                        <a:srgbClr val="838479"/>
                      </a:solidFill>
                      <a:prstDash val="solid"/>
                      <a:round/>
                      <a:headEnd type="none" w="med" len="med"/>
                      <a:tailEnd type="none" w="med" len="med"/>
                    </a:lnB>
                    <a:lnTlToBr w="12700" cmpd="sng">
                      <a:noFill/>
                      <a:prstDash val="solid"/>
                    </a:lnTlToBr>
                    <a:lnBlToTr w="12700" cmpd="sng">
                      <a:noFill/>
                      <a:prstDash val="solid"/>
                    </a:lnBlToTr>
                    <a:solidFill>
                      <a:srgbClr val="DEDEDE"/>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gn="l">
                        <a:lnSpc>
                          <a:spcPct val="100000"/>
                        </a:lnSpc>
                        <a:spcBef>
                          <a:spcPts val="1065"/>
                        </a:spcBef>
                      </a:pPr>
                      <a:r>
                        <a:rPr lang="en-US" sz="1800" dirty="0">
                          <a:latin typeface="Arial"/>
                          <a:cs typeface="Arial"/>
                        </a:rPr>
                        <a:t> </a:t>
                      </a:r>
                      <a:r>
                        <a:rPr sz="1800" dirty="0">
                          <a:latin typeface="Arial"/>
                          <a:cs typeface="Arial"/>
                        </a:rPr>
                        <a:t>Levee</a:t>
                      </a:r>
                      <a:r>
                        <a:rPr sz="1800" spc="-40" dirty="0">
                          <a:latin typeface="Arial"/>
                          <a:cs typeface="Arial"/>
                        </a:rPr>
                        <a:t> </a:t>
                      </a:r>
                      <a:r>
                        <a:rPr sz="1800" dirty="0">
                          <a:latin typeface="Arial"/>
                          <a:cs typeface="Arial"/>
                        </a:rPr>
                        <a:t>(approx.</a:t>
                      </a:r>
                      <a:r>
                        <a:rPr sz="1800" spc="-5" dirty="0">
                          <a:latin typeface="Arial"/>
                          <a:cs typeface="Arial"/>
                        </a:rPr>
                        <a:t> </a:t>
                      </a:r>
                      <a:r>
                        <a:rPr sz="1800" dirty="0">
                          <a:latin typeface="Arial"/>
                          <a:cs typeface="Arial"/>
                        </a:rPr>
                        <a:t>1.0</a:t>
                      </a:r>
                      <a:r>
                        <a:rPr sz="1800" spc="-40" dirty="0">
                          <a:latin typeface="Arial"/>
                          <a:cs typeface="Arial"/>
                        </a:rPr>
                        <a:t> </a:t>
                      </a:r>
                      <a:r>
                        <a:rPr sz="1800" dirty="0">
                          <a:latin typeface="Arial"/>
                          <a:cs typeface="Arial"/>
                        </a:rPr>
                        <a:t>mi.),</a:t>
                      </a:r>
                      <a:r>
                        <a:rPr sz="1800" spc="-45" dirty="0">
                          <a:latin typeface="Arial"/>
                          <a:cs typeface="Arial"/>
                        </a:rPr>
                        <a:t> </a:t>
                      </a:r>
                      <a:r>
                        <a:rPr sz="1800" dirty="0">
                          <a:latin typeface="Arial"/>
                          <a:cs typeface="Arial"/>
                        </a:rPr>
                        <a:t>Floodwall</a:t>
                      </a:r>
                      <a:r>
                        <a:rPr sz="1800" spc="20" dirty="0">
                          <a:latin typeface="Arial"/>
                          <a:cs typeface="Arial"/>
                        </a:rPr>
                        <a:t> </a:t>
                      </a:r>
                      <a:r>
                        <a:rPr sz="1800" dirty="0">
                          <a:latin typeface="Arial"/>
                          <a:cs typeface="Arial"/>
                        </a:rPr>
                        <a:t>(approx.</a:t>
                      </a:r>
                      <a:r>
                        <a:rPr sz="1800" spc="-5" dirty="0">
                          <a:latin typeface="Arial"/>
                          <a:cs typeface="Arial"/>
                        </a:rPr>
                        <a:t> </a:t>
                      </a:r>
                      <a:r>
                        <a:rPr sz="1800" dirty="0">
                          <a:latin typeface="Arial"/>
                          <a:cs typeface="Arial"/>
                        </a:rPr>
                        <a:t>500</a:t>
                      </a:r>
                      <a:r>
                        <a:rPr sz="1800" spc="-40" dirty="0">
                          <a:latin typeface="Arial"/>
                          <a:cs typeface="Arial"/>
                        </a:rPr>
                        <a:t> </a:t>
                      </a:r>
                      <a:r>
                        <a:rPr sz="1800" spc="-25" dirty="0">
                          <a:latin typeface="Arial"/>
                          <a:cs typeface="Arial"/>
                        </a:rPr>
                        <a:t>ft)</a:t>
                      </a:r>
                      <a:endParaRPr sz="1800" dirty="0">
                        <a:latin typeface="Arial"/>
                        <a:cs typeface="Arial"/>
                      </a:endParaRPr>
                    </a:p>
                  </a:txBody>
                  <a:tcPr marL="0" marR="0" marT="135255" marB="0">
                    <a:lnL w="12700" cap="flat" cmpd="sng" algn="ctr">
                      <a:solidFill>
                        <a:srgbClr val="838479"/>
                      </a:solidFill>
                      <a:prstDash val="solid"/>
                      <a:round/>
                      <a:headEnd type="none" w="med" len="med"/>
                      <a:tailEnd type="none" w="med" len="med"/>
                    </a:lnL>
                    <a:lnR w="12700" cap="flat" cmpd="sng" algn="ctr">
                      <a:solidFill>
                        <a:srgbClr val="838479"/>
                      </a:solidFill>
                      <a:prstDash val="solid"/>
                      <a:round/>
                      <a:headEnd type="none" w="med" len="med"/>
                      <a:tailEnd type="none" w="med" len="med"/>
                    </a:lnR>
                    <a:lnT w="12700" cap="flat" cmpd="sng" algn="ctr">
                      <a:solidFill>
                        <a:srgbClr val="838479"/>
                      </a:solidFill>
                      <a:prstDash val="solid"/>
                      <a:round/>
                      <a:headEnd type="none" w="med" len="med"/>
                      <a:tailEnd type="none" w="med" len="med"/>
                    </a:lnT>
                    <a:lnB w="12700" cap="flat" cmpd="sng" algn="ctr">
                      <a:solidFill>
                        <a:srgbClr val="838479"/>
                      </a:solidFill>
                      <a:prstDash val="solid"/>
                      <a:round/>
                      <a:headEnd type="none" w="med" len="med"/>
                      <a:tailEnd type="none" w="med" len="med"/>
                    </a:lnB>
                    <a:lnTlToBr w="12700" cmpd="sng">
                      <a:noFill/>
                      <a:prstDash val="solid"/>
                    </a:lnTlToBr>
                    <a:lnBlToTr w="12700" cmpd="sng">
                      <a:noFill/>
                      <a:prstDash val="solid"/>
                    </a:lnBlToTr>
                    <a:solidFill>
                      <a:srgbClr val="DEDEDE"/>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040"/>
                        </a:spcBef>
                      </a:pPr>
                      <a:r>
                        <a:rPr lang="en-US" sz="1800" dirty="0">
                          <a:latin typeface="Arial"/>
                          <a:cs typeface="Arial"/>
                        </a:rPr>
                        <a:t>1</a:t>
                      </a:r>
                      <a:r>
                        <a:rPr sz="1800" dirty="0">
                          <a:latin typeface="Arial"/>
                          <a:cs typeface="Arial"/>
                        </a:rPr>
                        <a:t>Q</a:t>
                      </a:r>
                      <a:r>
                        <a:rPr sz="1800" spc="-5" dirty="0">
                          <a:latin typeface="Arial"/>
                          <a:cs typeface="Arial"/>
                        </a:rPr>
                        <a:t> </a:t>
                      </a:r>
                      <a:r>
                        <a:rPr sz="1800" spc="-20" dirty="0">
                          <a:latin typeface="Arial"/>
                          <a:cs typeface="Arial"/>
                        </a:rPr>
                        <a:t>202</a:t>
                      </a:r>
                      <a:r>
                        <a:rPr lang="en-US" sz="1800" spc="-20" dirty="0">
                          <a:latin typeface="Arial"/>
                          <a:cs typeface="Arial"/>
                        </a:rPr>
                        <a:t>4</a:t>
                      </a:r>
                      <a:endParaRPr sz="1800" dirty="0">
                        <a:latin typeface="Arial"/>
                        <a:cs typeface="Arial"/>
                      </a:endParaRPr>
                    </a:p>
                  </a:txBody>
                  <a:tcPr marL="0" marR="0" marT="132080" marB="0">
                    <a:lnL w="12700" cap="flat" cmpd="sng" algn="ctr">
                      <a:solidFill>
                        <a:srgbClr val="838479"/>
                      </a:solidFill>
                      <a:prstDash val="solid"/>
                      <a:round/>
                      <a:headEnd type="none" w="med" len="med"/>
                      <a:tailEnd type="none" w="med" len="med"/>
                    </a:lnL>
                    <a:lnR w="12700">
                      <a:solidFill>
                        <a:srgbClr val="838479"/>
                      </a:solidFill>
                      <a:prstDash val="solid"/>
                    </a:lnR>
                    <a:lnT w="12700" cap="flat" cmpd="sng" algn="ctr">
                      <a:solidFill>
                        <a:srgbClr val="838479"/>
                      </a:solidFill>
                      <a:prstDash val="solid"/>
                      <a:round/>
                      <a:headEnd type="none" w="med" len="med"/>
                      <a:tailEnd type="none" w="med" len="med"/>
                    </a:lnT>
                    <a:lnB w="12700" cap="flat" cmpd="sng" algn="ctr">
                      <a:solidFill>
                        <a:srgbClr val="838479"/>
                      </a:solidFill>
                      <a:prstDash val="solid"/>
                      <a:round/>
                      <a:headEnd type="none" w="med" len="med"/>
                      <a:tailEnd type="none" w="med" len="med"/>
                    </a:lnB>
                    <a:lnTlToBr w="12700" cmpd="sng">
                      <a:noFill/>
                      <a:prstDash val="solid"/>
                    </a:lnTlToBr>
                    <a:lnBlToTr w="12700" cmpd="sng">
                      <a:noFill/>
                      <a:prstDash val="solid"/>
                    </a:lnBlToTr>
                    <a:solidFill>
                      <a:srgbClr val="DEDEDE"/>
                    </a:solidFill>
                  </a:tcPr>
                </a:tc>
                <a:extLst>
                  <a:ext uri="{0D108BD9-81ED-4DB2-BD59-A6C34878D82A}">
                    <a16:rowId xmlns:a16="http://schemas.microsoft.com/office/drawing/2014/main" val="1727172222"/>
                  </a:ext>
                </a:extLst>
              </a:tr>
              <a:tr h="787614">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WSLP</a:t>
                      </a:r>
                      <a:r>
                        <a:rPr sz="1800" spc="-45" dirty="0">
                          <a:latin typeface="Arial"/>
                          <a:cs typeface="Arial"/>
                        </a:rPr>
                        <a:t> </a:t>
                      </a:r>
                      <a:r>
                        <a:rPr sz="1800" spc="-25" dirty="0">
                          <a:latin typeface="Arial"/>
                          <a:cs typeface="Arial"/>
                        </a:rPr>
                        <a:t>109</a:t>
                      </a:r>
                      <a:endParaRPr sz="1800">
                        <a:latin typeface="Arial"/>
                        <a:cs typeface="Arial"/>
                      </a:endParaRPr>
                    </a:p>
                  </a:txBody>
                  <a:tcPr marL="0" marR="0" marT="135255" marB="0">
                    <a:lnL w="12700">
                      <a:solidFill>
                        <a:srgbClr val="838479"/>
                      </a:solidFill>
                      <a:prstDash val="solid"/>
                    </a:lnL>
                    <a:lnR w="12700" cap="flat" cmpd="sng" algn="ctr">
                      <a:solidFill>
                        <a:srgbClr val="838479"/>
                      </a:solidFill>
                      <a:prstDash val="solid"/>
                      <a:round/>
                      <a:headEnd type="none" w="med" len="med"/>
                      <a:tailEnd type="none" w="med" len="med"/>
                    </a:lnR>
                    <a:lnT w="12700" cap="flat" cmpd="sng" algn="ctr">
                      <a:solidFill>
                        <a:srgbClr val="838479"/>
                      </a:solidFill>
                      <a:prstDash val="solid"/>
                      <a:round/>
                      <a:headEnd type="none" w="med" len="med"/>
                      <a:tailEnd type="none" w="med" len="med"/>
                    </a:lnT>
                    <a:lnB w="12700">
                      <a:solidFill>
                        <a:srgbClr val="838479"/>
                      </a:solidFill>
                      <a:prstDash val="solid"/>
                    </a:lnB>
                    <a:lnTlToBr w="12700" cmpd="sng">
                      <a:noFill/>
                      <a:prstDash val="solid"/>
                    </a:lnTlToBr>
                    <a:lnBlToTr w="12700" cmpd="sng">
                      <a:noFill/>
                      <a:prstDash val="solid"/>
                    </a:lnBlToTr>
                    <a:solidFill>
                      <a:srgbClr val="DEDEDE"/>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lang="en-US" sz="1800" dirty="0">
                          <a:latin typeface="Arial"/>
                          <a:cs typeface="Arial"/>
                        </a:rPr>
                        <a:t> </a:t>
                      </a:r>
                      <a:r>
                        <a:rPr sz="1800" dirty="0">
                          <a:latin typeface="Arial"/>
                          <a:cs typeface="Arial"/>
                        </a:rPr>
                        <a:t>Levee</a:t>
                      </a:r>
                      <a:r>
                        <a:rPr sz="1800" spc="-30" dirty="0">
                          <a:latin typeface="Arial"/>
                          <a:cs typeface="Arial"/>
                        </a:rPr>
                        <a:t> </a:t>
                      </a:r>
                      <a:r>
                        <a:rPr sz="1800" dirty="0">
                          <a:latin typeface="Arial"/>
                          <a:cs typeface="Arial"/>
                        </a:rPr>
                        <a:t>(approx. 1.0</a:t>
                      </a:r>
                      <a:r>
                        <a:rPr sz="1800" spc="-30" dirty="0">
                          <a:latin typeface="Arial"/>
                          <a:cs typeface="Arial"/>
                        </a:rPr>
                        <a:t> </a:t>
                      </a:r>
                      <a:r>
                        <a:rPr sz="1800" dirty="0">
                          <a:latin typeface="Arial"/>
                          <a:cs typeface="Arial"/>
                        </a:rPr>
                        <a:t>mi),</a:t>
                      </a:r>
                      <a:r>
                        <a:rPr sz="1800" spc="-25" dirty="0">
                          <a:latin typeface="Arial"/>
                          <a:cs typeface="Arial"/>
                        </a:rPr>
                        <a:t> </a:t>
                      </a:r>
                      <a:r>
                        <a:rPr sz="1800" dirty="0">
                          <a:latin typeface="Arial"/>
                          <a:cs typeface="Arial"/>
                        </a:rPr>
                        <a:t>(approx.</a:t>
                      </a:r>
                      <a:r>
                        <a:rPr sz="1800" spc="10" dirty="0">
                          <a:latin typeface="Arial"/>
                          <a:cs typeface="Arial"/>
                        </a:rPr>
                        <a:t> </a:t>
                      </a:r>
                      <a:r>
                        <a:rPr sz="1800" dirty="0">
                          <a:latin typeface="Arial"/>
                          <a:cs typeface="Arial"/>
                        </a:rPr>
                        <a:t>500</a:t>
                      </a:r>
                      <a:r>
                        <a:rPr sz="1800" spc="-15" dirty="0">
                          <a:latin typeface="Arial"/>
                          <a:cs typeface="Arial"/>
                        </a:rPr>
                        <a:t> </a:t>
                      </a:r>
                      <a:r>
                        <a:rPr sz="1800" dirty="0">
                          <a:latin typeface="Arial"/>
                          <a:cs typeface="Arial"/>
                        </a:rPr>
                        <a:t>ft),</a:t>
                      </a:r>
                      <a:r>
                        <a:rPr sz="1800" spc="-40" dirty="0">
                          <a:latin typeface="Arial"/>
                          <a:cs typeface="Arial"/>
                        </a:rPr>
                        <a:t> </a:t>
                      </a:r>
                      <a:r>
                        <a:rPr sz="1800" dirty="0">
                          <a:latin typeface="Arial"/>
                          <a:cs typeface="Arial"/>
                        </a:rPr>
                        <a:t>Utility</a:t>
                      </a:r>
                      <a:r>
                        <a:rPr sz="1800" spc="-10" dirty="0">
                          <a:latin typeface="Arial"/>
                          <a:cs typeface="Arial"/>
                        </a:rPr>
                        <a:t> Crossings</a:t>
                      </a:r>
                      <a:endParaRPr sz="1800" dirty="0">
                        <a:latin typeface="Arial"/>
                        <a:cs typeface="Arial"/>
                      </a:endParaRPr>
                    </a:p>
                  </a:txBody>
                  <a:tcPr marL="0" marR="0" marT="135255" marB="0">
                    <a:lnL w="12700" cap="flat" cmpd="sng" algn="ctr">
                      <a:solidFill>
                        <a:srgbClr val="838479"/>
                      </a:solidFill>
                      <a:prstDash val="solid"/>
                      <a:round/>
                      <a:headEnd type="none" w="med" len="med"/>
                      <a:tailEnd type="none" w="med" len="med"/>
                    </a:lnL>
                    <a:lnR w="12700" cap="flat" cmpd="sng" algn="ctr">
                      <a:solidFill>
                        <a:srgbClr val="838479"/>
                      </a:solidFill>
                      <a:prstDash val="solid"/>
                      <a:round/>
                      <a:headEnd type="none" w="med" len="med"/>
                      <a:tailEnd type="none" w="med" len="med"/>
                    </a:lnR>
                    <a:lnT w="12700" cap="flat" cmpd="sng" algn="ctr">
                      <a:solidFill>
                        <a:srgbClr val="838479"/>
                      </a:solidFill>
                      <a:prstDash val="solid"/>
                      <a:round/>
                      <a:headEnd type="none" w="med" len="med"/>
                      <a:tailEnd type="none" w="med" len="med"/>
                    </a:lnT>
                    <a:lnB w="12700">
                      <a:solidFill>
                        <a:srgbClr val="838479"/>
                      </a:solidFill>
                      <a:prstDash val="solid"/>
                    </a:lnB>
                    <a:lnTlToBr w="12700" cmpd="sng">
                      <a:noFill/>
                      <a:prstDash val="solid"/>
                    </a:lnTlToBr>
                    <a:lnBlToTr w="12700" cmpd="sng">
                      <a:noFill/>
                      <a:prstDash val="solid"/>
                    </a:lnBlToTr>
                    <a:solidFill>
                      <a:srgbClr val="DEDEDE"/>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040"/>
                        </a:spcBef>
                      </a:pPr>
                      <a:r>
                        <a:rPr lang="en-US" sz="1800" dirty="0">
                          <a:latin typeface="Arial"/>
                          <a:cs typeface="Arial"/>
                        </a:rPr>
                        <a:t>1</a:t>
                      </a:r>
                      <a:r>
                        <a:rPr sz="1800" dirty="0">
                          <a:latin typeface="Arial"/>
                          <a:cs typeface="Arial"/>
                        </a:rPr>
                        <a:t>Q</a:t>
                      </a:r>
                      <a:r>
                        <a:rPr sz="1800" spc="-5" dirty="0">
                          <a:latin typeface="Arial"/>
                          <a:cs typeface="Arial"/>
                        </a:rPr>
                        <a:t> </a:t>
                      </a:r>
                      <a:r>
                        <a:rPr sz="1800" spc="-20" dirty="0">
                          <a:latin typeface="Arial"/>
                          <a:cs typeface="Arial"/>
                        </a:rPr>
                        <a:t>202</a:t>
                      </a:r>
                      <a:r>
                        <a:rPr lang="en-US" sz="1800" spc="-20" dirty="0">
                          <a:latin typeface="Arial"/>
                          <a:cs typeface="Arial"/>
                        </a:rPr>
                        <a:t>4</a:t>
                      </a:r>
                      <a:endParaRPr sz="1800" dirty="0">
                        <a:latin typeface="Arial"/>
                        <a:cs typeface="Arial"/>
                      </a:endParaRPr>
                    </a:p>
                  </a:txBody>
                  <a:tcPr marL="0" marR="0" marT="132080" marB="0">
                    <a:lnL w="12700" cap="flat" cmpd="sng" algn="ctr">
                      <a:solidFill>
                        <a:srgbClr val="838479"/>
                      </a:solidFill>
                      <a:prstDash val="solid"/>
                      <a:round/>
                      <a:headEnd type="none" w="med" len="med"/>
                      <a:tailEnd type="none" w="med" len="med"/>
                    </a:lnL>
                    <a:lnR w="12700">
                      <a:solidFill>
                        <a:srgbClr val="838479"/>
                      </a:solidFill>
                      <a:prstDash val="solid"/>
                    </a:lnR>
                    <a:lnT w="12700" cap="flat" cmpd="sng" algn="ctr">
                      <a:solidFill>
                        <a:srgbClr val="838479"/>
                      </a:solidFill>
                      <a:prstDash val="solid"/>
                      <a:round/>
                      <a:headEnd type="none" w="med" len="med"/>
                      <a:tailEnd type="none" w="med" len="med"/>
                    </a:lnT>
                    <a:lnB w="12700">
                      <a:solidFill>
                        <a:srgbClr val="838479"/>
                      </a:solidFill>
                      <a:prstDash val="solid"/>
                    </a:lnB>
                    <a:lnTlToBr w="12700" cmpd="sng">
                      <a:noFill/>
                      <a:prstDash val="solid"/>
                    </a:lnTlToBr>
                    <a:lnBlToTr w="12700" cmpd="sng">
                      <a:noFill/>
                      <a:prstDash val="solid"/>
                    </a:lnBlToTr>
                    <a:solidFill>
                      <a:srgbClr val="DEDEDE"/>
                    </a:solidFill>
                  </a:tcPr>
                </a:tc>
                <a:extLst>
                  <a:ext uri="{0D108BD9-81ED-4DB2-BD59-A6C34878D82A}">
                    <a16:rowId xmlns:a16="http://schemas.microsoft.com/office/drawing/2014/main" val="10002"/>
                  </a:ext>
                </a:extLst>
              </a:tr>
              <a:tr h="573634">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WSLP</a:t>
                      </a:r>
                      <a:r>
                        <a:rPr sz="1800" spc="-40" dirty="0">
                          <a:latin typeface="Arial"/>
                          <a:cs typeface="Arial"/>
                        </a:rPr>
                        <a:t> </a:t>
                      </a:r>
                      <a:r>
                        <a:rPr sz="1800" spc="-20" dirty="0">
                          <a:latin typeface="Arial"/>
                          <a:cs typeface="Arial"/>
                        </a:rPr>
                        <a:t>111**</a:t>
                      </a:r>
                      <a:endParaRPr sz="1800" dirty="0">
                        <a:latin typeface="Arial"/>
                        <a:cs typeface="Arial"/>
                      </a:endParaRPr>
                    </a:p>
                  </a:txBody>
                  <a:tcPr marL="0" marR="0" marT="135255" marB="0">
                    <a:lnL w="12700">
                      <a:solidFill>
                        <a:srgbClr val="838479"/>
                      </a:solidFill>
                      <a:prstDash val="solid"/>
                    </a:lnL>
                    <a:lnR w="12700" cap="flat" cmpd="sng" algn="ctr">
                      <a:solidFill>
                        <a:srgbClr val="838479"/>
                      </a:solidFill>
                      <a:prstDash val="solid"/>
                      <a:round/>
                      <a:headEnd type="none" w="med" len="med"/>
                      <a:tailEnd type="none" w="med" len="med"/>
                    </a:lnR>
                    <a:lnT w="12700" cap="flat" cmpd="sng" algn="ctr">
                      <a:solidFill>
                        <a:srgbClr val="838479"/>
                      </a:solidFill>
                      <a:prstDash val="solid"/>
                      <a:round/>
                      <a:headEnd type="none" w="med" len="med"/>
                      <a:tailEnd type="none" w="med" len="med"/>
                    </a:lnT>
                    <a:lnB w="12700">
                      <a:solidFill>
                        <a:srgbClr val="838479"/>
                      </a:solidFill>
                      <a:prstDash val="solid"/>
                    </a:lnB>
                    <a:lnTlToBr w="12700" cmpd="sng">
                      <a:noFill/>
                      <a:prstDash val="solid"/>
                    </a:lnTlToBr>
                    <a:lnBlToTr w="12700" cmpd="sng">
                      <a:noFill/>
                      <a:prstDash val="solid"/>
                    </a:lnBlToTr>
                    <a:solidFill>
                      <a:srgbClr val="C8C8C8"/>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lang="en-US" sz="1800" dirty="0">
                          <a:latin typeface="Arial"/>
                          <a:cs typeface="Arial"/>
                        </a:rPr>
                        <a:t> </a:t>
                      </a:r>
                      <a:r>
                        <a:rPr sz="1800" dirty="0">
                          <a:latin typeface="Arial"/>
                          <a:cs typeface="Arial"/>
                        </a:rPr>
                        <a:t>Levee</a:t>
                      </a:r>
                      <a:r>
                        <a:rPr sz="1800" spc="-30" dirty="0">
                          <a:latin typeface="Arial"/>
                          <a:cs typeface="Arial"/>
                        </a:rPr>
                        <a:t> </a:t>
                      </a:r>
                      <a:r>
                        <a:rPr sz="1800" dirty="0">
                          <a:latin typeface="Arial"/>
                          <a:cs typeface="Arial"/>
                        </a:rPr>
                        <a:t>(approx. 0.5</a:t>
                      </a:r>
                      <a:r>
                        <a:rPr sz="1800" spc="-30" dirty="0">
                          <a:latin typeface="Arial"/>
                          <a:cs typeface="Arial"/>
                        </a:rPr>
                        <a:t> </a:t>
                      </a:r>
                      <a:r>
                        <a:rPr sz="1800" dirty="0">
                          <a:latin typeface="Arial"/>
                          <a:cs typeface="Arial"/>
                        </a:rPr>
                        <a:t>mi),</a:t>
                      </a:r>
                      <a:r>
                        <a:rPr sz="1800" spc="-35" dirty="0">
                          <a:latin typeface="Arial"/>
                          <a:cs typeface="Arial"/>
                        </a:rPr>
                        <a:t> </a:t>
                      </a:r>
                      <a:r>
                        <a:rPr sz="1800" dirty="0">
                          <a:latin typeface="Arial"/>
                          <a:cs typeface="Arial"/>
                        </a:rPr>
                        <a:t>Highway</a:t>
                      </a:r>
                      <a:r>
                        <a:rPr sz="1800" spc="15" dirty="0">
                          <a:latin typeface="Arial"/>
                          <a:cs typeface="Arial"/>
                        </a:rPr>
                        <a:t> </a:t>
                      </a:r>
                      <a:r>
                        <a:rPr sz="1800" dirty="0">
                          <a:latin typeface="Arial"/>
                          <a:cs typeface="Arial"/>
                        </a:rPr>
                        <a:t>Ramp,</a:t>
                      </a:r>
                      <a:r>
                        <a:rPr sz="1800" spc="-20" dirty="0">
                          <a:latin typeface="Arial"/>
                          <a:cs typeface="Arial"/>
                        </a:rPr>
                        <a:t> </a:t>
                      </a:r>
                      <a:r>
                        <a:rPr sz="1800" dirty="0">
                          <a:latin typeface="Arial"/>
                          <a:cs typeface="Arial"/>
                        </a:rPr>
                        <a:t>Utility</a:t>
                      </a:r>
                      <a:r>
                        <a:rPr lang="en-US" sz="1800" dirty="0">
                          <a:latin typeface="Arial"/>
                          <a:cs typeface="Arial"/>
                        </a:rPr>
                        <a:t> </a:t>
                      </a:r>
                      <a:r>
                        <a:rPr sz="1800" spc="-10" dirty="0">
                          <a:latin typeface="Arial"/>
                          <a:cs typeface="Arial"/>
                        </a:rPr>
                        <a:t>Crossings</a:t>
                      </a:r>
                      <a:endParaRPr sz="1800" dirty="0">
                        <a:latin typeface="Arial"/>
                        <a:cs typeface="Arial"/>
                      </a:endParaRPr>
                    </a:p>
                  </a:txBody>
                  <a:tcPr marL="0" marR="0" marT="135255" marB="0">
                    <a:lnL w="12700" cap="flat" cmpd="sng" algn="ctr">
                      <a:solidFill>
                        <a:srgbClr val="838479"/>
                      </a:solidFill>
                      <a:prstDash val="solid"/>
                      <a:round/>
                      <a:headEnd type="none" w="med" len="med"/>
                      <a:tailEnd type="none" w="med" len="med"/>
                    </a:lnL>
                    <a:lnR w="12700" cap="flat" cmpd="sng" algn="ctr">
                      <a:solidFill>
                        <a:srgbClr val="838479"/>
                      </a:solidFill>
                      <a:prstDash val="solid"/>
                      <a:round/>
                      <a:headEnd type="none" w="med" len="med"/>
                      <a:tailEnd type="none" w="med" len="med"/>
                    </a:lnR>
                    <a:lnT w="12700" cap="flat" cmpd="sng" algn="ctr">
                      <a:solidFill>
                        <a:srgbClr val="838479"/>
                      </a:solidFill>
                      <a:prstDash val="solid"/>
                      <a:round/>
                      <a:headEnd type="none" w="med" len="med"/>
                      <a:tailEnd type="none" w="med" len="med"/>
                    </a:lnT>
                    <a:lnB w="12700">
                      <a:solidFill>
                        <a:srgbClr val="838479"/>
                      </a:solidFill>
                      <a:prstDash val="solid"/>
                    </a:lnB>
                    <a:lnTlToBr w="12700" cmpd="sng">
                      <a:noFill/>
                      <a:prstDash val="solid"/>
                    </a:lnTlToBr>
                    <a:lnBlToTr w="12700" cmpd="sng">
                      <a:noFill/>
                      <a:prstDash val="solid"/>
                    </a:lnBlToTr>
                    <a:solidFill>
                      <a:srgbClr val="C8C8C8"/>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040"/>
                        </a:spcBef>
                      </a:pPr>
                      <a:endParaRPr sz="1800" dirty="0">
                        <a:latin typeface="Arial"/>
                        <a:cs typeface="Arial"/>
                      </a:endParaRPr>
                    </a:p>
                  </a:txBody>
                  <a:tcPr marL="0" marR="0" marT="132080" marB="0">
                    <a:lnL w="12700" cap="flat" cmpd="sng" algn="ctr">
                      <a:solidFill>
                        <a:srgbClr val="838479"/>
                      </a:solidFill>
                      <a:prstDash val="solid"/>
                      <a:round/>
                      <a:headEnd type="none" w="med" len="med"/>
                      <a:tailEnd type="none" w="med" len="med"/>
                    </a:lnL>
                    <a:lnR w="12700">
                      <a:solidFill>
                        <a:srgbClr val="838479"/>
                      </a:solidFill>
                      <a:prstDash val="solid"/>
                    </a:lnR>
                    <a:lnT w="12700" cap="flat" cmpd="sng" algn="ctr">
                      <a:solidFill>
                        <a:srgbClr val="838479"/>
                      </a:solidFill>
                      <a:prstDash val="solid"/>
                      <a:round/>
                      <a:headEnd type="none" w="med" len="med"/>
                      <a:tailEnd type="none" w="med" len="med"/>
                    </a:lnT>
                    <a:lnB w="12700">
                      <a:solidFill>
                        <a:srgbClr val="838479"/>
                      </a:solidFill>
                      <a:prstDash val="solid"/>
                    </a:lnB>
                    <a:lnTlToBr w="12700" cmpd="sng">
                      <a:noFill/>
                      <a:prstDash val="solid"/>
                    </a:lnTlToBr>
                    <a:lnBlToTr w="12700" cmpd="sng">
                      <a:noFill/>
                      <a:prstDash val="solid"/>
                    </a:lnBlToTr>
                    <a:solidFill>
                      <a:srgbClr val="C8C8C8"/>
                    </a:solidFill>
                  </a:tcPr>
                </a:tc>
                <a:extLst>
                  <a:ext uri="{0D108BD9-81ED-4DB2-BD59-A6C34878D82A}">
                    <a16:rowId xmlns:a16="http://schemas.microsoft.com/office/drawing/2014/main" val="10004"/>
                  </a:ext>
                </a:extLst>
              </a:tr>
              <a:tr h="678907">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WSLP</a:t>
                      </a:r>
                      <a:r>
                        <a:rPr sz="1800" spc="-45" dirty="0">
                          <a:latin typeface="Arial"/>
                          <a:cs typeface="Arial"/>
                        </a:rPr>
                        <a:t> </a:t>
                      </a:r>
                      <a:r>
                        <a:rPr sz="1800" spc="-20" dirty="0">
                          <a:latin typeface="Arial"/>
                          <a:cs typeface="Arial"/>
                        </a:rPr>
                        <a:t>112**</a:t>
                      </a:r>
                      <a:endParaRPr sz="1800">
                        <a:latin typeface="Arial"/>
                        <a:cs typeface="Arial"/>
                      </a:endParaRPr>
                    </a:p>
                  </a:txBody>
                  <a:tcPr marL="0" marR="0" marT="135255"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8C8C8"/>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marR="431165">
                        <a:lnSpc>
                          <a:spcPts val="2120"/>
                        </a:lnSpc>
                        <a:spcBef>
                          <a:spcPts val="35"/>
                        </a:spcBef>
                      </a:pPr>
                      <a:r>
                        <a:rPr lang="en-US" sz="1800" dirty="0">
                          <a:latin typeface="Arial"/>
                          <a:cs typeface="Arial"/>
                        </a:rPr>
                        <a:t> </a:t>
                      </a:r>
                      <a:r>
                        <a:rPr sz="1800" dirty="0">
                          <a:latin typeface="Arial"/>
                          <a:cs typeface="Arial"/>
                        </a:rPr>
                        <a:t>Levee</a:t>
                      </a:r>
                      <a:r>
                        <a:rPr sz="1800" spc="-35" dirty="0">
                          <a:latin typeface="Arial"/>
                          <a:cs typeface="Arial"/>
                        </a:rPr>
                        <a:t> </a:t>
                      </a:r>
                      <a:r>
                        <a:rPr sz="1800" dirty="0">
                          <a:latin typeface="Arial"/>
                          <a:cs typeface="Arial"/>
                        </a:rPr>
                        <a:t>(approx. 1.0</a:t>
                      </a:r>
                      <a:r>
                        <a:rPr sz="1800" spc="-35" dirty="0">
                          <a:latin typeface="Arial"/>
                          <a:cs typeface="Arial"/>
                        </a:rPr>
                        <a:t> </a:t>
                      </a:r>
                      <a:r>
                        <a:rPr sz="1800" dirty="0">
                          <a:latin typeface="Arial"/>
                          <a:cs typeface="Arial"/>
                        </a:rPr>
                        <a:t>mi),</a:t>
                      </a:r>
                      <a:r>
                        <a:rPr sz="1800" spc="-35" dirty="0">
                          <a:latin typeface="Arial"/>
                          <a:cs typeface="Arial"/>
                        </a:rPr>
                        <a:t> </a:t>
                      </a:r>
                      <a:r>
                        <a:rPr sz="1800" dirty="0">
                          <a:latin typeface="Arial"/>
                          <a:cs typeface="Arial"/>
                        </a:rPr>
                        <a:t>Rail</a:t>
                      </a:r>
                      <a:r>
                        <a:rPr sz="1800" spc="-25" dirty="0">
                          <a:latin typeface="Arial"/>
                          <a:cs typeface="Arial"/>
                        </a:rPr>
                        <a:t> </a:t>
                      </a:r>
                      <a:r>
                        <a:rPr sz="1800" dirty="0">
                          <a:latin typeface="Arial"/>
                          <a:cs typeface="Arial"/>
                        </a:rPr>
                        <a:t>Road</a:t>
                      </a:r>
                      <a:r>
                        <a:rPr sz="1800" spc="-20" dirty="0">
                          <a:latin typeface="Arial"/>
                          <a:cs typeface="Arial"/>
                        </a:rPr>
                        <a:t> </a:t>
                      </a:r>
                      <a:r>
                        <a:rPr sz="1800" dirty="0">
                          <a:latin typeface="Arial"/>
                          <a:cs typeface="Arial"/>
                        </a:rPr>
                        <a:t>Gate,</a:t>
                      </a:r>
                      <a:r>
                        <a:rPr sz="1800" spc="-25" dirty="0">
                          <a:latin typeface="Arial"/>
                          <a:cs typeface="Arial"/>
                        </a:rPr>
                        <a:t> </a:t>
                      </a:r>
                      <a:r>
                        <a:rPr sz="1800" dirty="0">
                          <a:latin typeface="Arial"/>
                          <a:cs typeface="Arial"/>
                        </a:rPr>
                        <a:t>Floodwall</a:t>
                      </a:r>
                      <a:r>
                        <a:rPr sz="1800" spc="25" dirty="0">
                          <a:latin typeface="Arial"/>
                          <a:cs typeface="Arial"/>
                        </a:rPr>
                        <a:t> </a:t>
                      </a:r>
                      <a:r>
                        <a:rPr sz="1800" spc="-10" dirty="0">
                          <a:latin typeface="Arial"/>
                          <a:cs typeface="Arial"/>
                        </a:rPr>
                        <a:t>(approx. </a:t>
                      </a:r>
                      <a:r>
                        <a:rPr sz="1800" dirty="0">
                          <a:latin typeface="Arial"/>
                          <a:cs typeface="Arial"/>
                        </a:rPr>
                        <a:t>500</a:t>
                      </a:r>
                      <a:r>
                        <a:rPr sz="1800" spc="-5" dirty="0">
                          <a:latin typeface="Arial"/>
                          <a:cs typeface="Arial"/>
                        </a:rPr>
                        <a:t> </a:t>
                      </a:r>
                      <a:r>
                        <a:rPr sz="1800" dirty="0">
                          <a:latin typeface="Arial"/>
                          <a:cs typeface="Arial"/>
                        </a:rPr>
                        <a:t>ft),</a:t>
                      </a:r>
                      <a:r>
                        <a:rPr sz="1800" spc="-35" dirty="0">
                          <a:latin typeface="Arial"/>
                          <a:cs typeface="Arial"/>
                        </a:rPr>
                        <a:t> </a:t>
                      </a:r>
                      <a:r>
                        <a:rPr lang="en-US" sz="1800" spc="-35" dirty="0">
                          <a:latin typeface="Arial"/>
                          <a:cs typeface="Arial"/>
                        </a:rPr>
                        <a:t> </a:t>
                      </a:r>
                      <a:r>
                        <a:rPr sz="1800" dirty="0">
                          <a:latin typeface="Arial"/>
                          <a:cs typeface="Arial"/>
                        </a:rPr>
                        <a:t>Utility</a:t>
                      </a:r>
                      <a:r>
                        <a:rPr sz="1800" spc="5" dirty="0">
                          <a:latin typeface="Arial"/>
                          <a:cs typeface="Arial"/>
                        </a:rPr>
                        <a:t> </a:t>
                      </a:r>
                      <a:r>
                        <a:rPr sz="1800" spc="-10" dirty="0">
                          <a:latin typeface="Arial"/>
                          <a:cs typeface="Arial"/>
                        </a:rPr>
                        <a:t>Crossings</a:t>
                      </a:r>
                      <a:endParaRPr sz="1800" dirty="0">
                        <a:latin typeface="Arial"/>
                        <a:cs typeface="Arial"/>
                      </a:endParaRPr>
                    </a:p>
                  </a:txBody>
                  <a:tcPr marL="0" marR="0" marT="4445"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8C8C8"/>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040"/>
                        </a:spcBef>
                      </a:pPr>
                      <a:endParaRPr sz="1800" dirty="0">
                        <a:latin typeface="Arial"/>
                        <a:cs typeface="Arial"/>
                      </a:endParaRPr>
                    </a:p>
                  </a:txBody>
                  <a:tcPr marL="0" marR="0" marT="132080"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8C8C8"/>
                    </a:solidFill>
                  </a:tcPr>
                </a:tc>
                <a:extLst>
                  <a:ext uri="{0D108BD9-81ED-4DB2-BD59-A6C34878D82A}">
                    <a16:rowId xmlns:a16="http://schemas.microsoft.com/office/drawing/2014/main" val="10005"/>
                  </a:ext>
                </a:extLst>
              </a:tr>
              <a:tr h="678907">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WSLP</a:t>
                      </a:r>
                      <a:r>
                        <a:rPr sz="1800" spc="-45" dirty="0">
                          <a:latin typeface="Arial"/>
                          <a:cs typeface="Arial"/>
                        </a:rPr>
                        <a:t> </a:t>
                      </a:r>
                      <a:r>
                        <a:rPr sz="1800" spc="-20" dirty="0">
                          <a:latin typeface="Arial"/>
                          <a:cs typeface="Arial"/>
                        </a:rPr>
                        <a:t>113**</a:t>
                      </a:r>
                      <a:endParaRPr sz="1800" dirty="0">
                        <a:latin typeface="Arial"/>
                        <a:cs typeface="Arial"/>
                      </a:endParaRPr>
                    </a:p>
                  </a:txBody>
                  <a:tcPr marL="0" marR="0" marT="135255"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8C8C8"/>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marR="277495">
                        <a:lnSpc>
                          <a:spcPts val="2120"/>
                        </a:lnSpc>
                        <a:spcBef>
                          <a:spcPts val="35"/>
                        </a:spcBef>
                      </a:pPr>
                      <a:r>
                        <a:rPr lang="en-US" sz="1800" dirty="0">
                          <a:latin typeface="Arial"/>
                          <a:cs typeface="Arial"/>
                        </a:rPr>
                        <a:t> </a:t>
                      </a:r>
                      <a:r>
                        <a:rPr sz="1800" dirty="0">
                          <a:latin typeface="Arial"/>
                          <a:cs typeface="Arial"/>
                        </a:rPr>
                        <a:t>Levee</a:t>
                      </a:r>
                      <a:r>
                        <a:rPr sz="1800" spc="-35" dirty="0">
                          <a:latin typeface="Arial"/>
                          <a:cs typeface="Arial"/>
                        </a:rPr>
                        <a:t> </a:t>
                      </a:r>
                      <a:r>
                        <a:rPr sz="1800" dirty="0">
                          <a:latin typeface="Arial"/>
                          <a:cs typeface="Arial"/>
                        </a:rPr>
                        <a:t>(approx.</a:t>
                      </a:r>
                      <a:r>
                        <a:rPr sz="1800" spc="5" dirty="0">
                          <a:latin typeface="Arial"/>
                          <a:cs typeface="Arial"/>
                        </a:rPr>
                        <a:t> </a:t>
                      </a:r>
                      <a:r>
                        <a:rPr sz="1800" dirty="0">
                          <a:latin typeface="Arial"/>
                          <a:cs typeface="Arial"/>
                        </a:rPr>
                        <a:t>0.5</a:t>
                      </a:r>
                      <a:r>
                        <a:rPr sz="1800" spc="-35" dirty="0">
                          <a:latin typeface="Arial"/>
                          <a:cs typeface="Arial"/>
                        </a:rPr>
                        <a:t> </a:t>
                      </a:r>
                      <a:r>
                        <a:rPr sz="1800" dirty="0">
                          <a:latin typeface="Arial"/>
                          <a:cs typeface="Arial"/>
                        </a:rPr>
                        <a:t>mi),</a:t>
                      </a:r>
                      <a:r>
                        <a:rPr sz="1800" spc="-35" dirty="0">
                          <a:latin typeface="Arial"/>
                          <a:cs typeface="Arial"/>
                        </a:rPr>
                        <a:t> </a:t>
                      </a:r>
                      <a:r>
                        <a:rPr sz="1800" dirty="0">
                          <a:latin typeface="Arial"/>
                          <a:cs typeface="Arial"/>
                        </a:rPr>
                        <a:t>Floodwall</a:t>
                      </a:r>
                      <a:r>
                        <a:rPr sz="1800" spc="10" dirty="0">
                          <a:latin typeface="Arial"/>
                          <a:cs typeface="Arial"/>
                        </a:rPr>
                        <a:t> </a:t>
                      </a:r>
                      <a:r>
                        <a:rPr sz="1800" dirty="0">
                          <a:latin typeface="Arial"/>
                          <a:cs typeface="Arial"/>
                        </a:rPr>
                        <a:t>(approx.</a:t>
                      </a:r>
                      <a:r>
                        <a:rPr sz="1800" spc="5" dirty="0">
                          <a:latin typeface="Arial"/>
                          <a:cs typeface="Arial"/>
                        </a:rPr>
                        <a:t> </a:t>
                      </a:r>
                      <a:r>
                        <a:rPr sz="1800" dirty="0">
                          <a:latin typeface="Arial"/>
                          <a:cs typeface="Arial"/>
                        </a:rPr>
                        <a:t>500</a:t>
                      </a:r>
                      <a:r>
                        <a:rPr sz="1800" spc="-20" dirty="0">
                          <a:latin typeface="Arial"/>
                          <a:cs typeface="Arial"/>
                        </a:rPr>
                        <a:t> </a:t>
                      </a:r>
                      <a:r>
                        <a:rPr sz="1800" dirty="0">
                          <a:latin typeface="Arial"/>
                          <a:cs typeface="Arial"/>
                        </a:rPr>
                        <a:t>ft),</a:t>
                      </a:r>
                      <a:r>
                        <a:rPr sz="1800" spc="-50" dirty="0">
                          <a:latin typeface="Arial"/>
                          <a:cs typeface="Arial"/>
                        </a:rPr>
                        <a:t> </a:t>
                      </a:r>
                      <a:r>
                        <a:rPr sz="1800" dirty="0">
                          <a:latin typeface="Arial"/>
                          <a:cs typeface="Arial"/>
                        </a:rPr>
                        <a:t>Rail</a:t>
                      </a:r>
                      <a:r>
                        <a:rPr sz="1800" spc="-20" dirty="0">
                          <a:latin typeface="Arial"/>
                          <a:cs typeface="Arial"/>
                        </a:rPr>
                        <a:t> Road Gate</a:t>
                      </a:r>
                      <a:endParaRPr sz="1800" dirty="0">
                        <a:latin typeface="Arial"/>
                        <a:cs typeface="Arial"/>
                      </a:endParaRPr>
                    </a:p>
                  </a:txBody>
                  <a:tcPr marL="0" marR="0" marT="4445"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8C8C8"/>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040"/>
                        </a:spcBef>
                      </a:pPr>
                      <a:endParaRPr sz="1800" dirty="0">
                        <a:latin typeface="Arial"/>
                        <a:cs typeface="Arial"/>
                      </a:endParaRPr>
                    </a:p>
                  </a:txBody>
                  <a:tcPr marL="0" marR="0" marT="132080"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8C8C8"/>
                    </a:solidFill>
                  </a:tcPr>
                </a:tc>
                <a:extLst>
                  <a:ext uri="{0D108BD9-81ED-4DB2-BD59-A6C34878D82A}">
                    <a16:rowId xmlns:a16="http://schemas.microsoft.com/office/drawing/2014/main" val="10006"/>
                  </a:ext>
                </a:extLst>
              </a:tr>
              <a:tr h="516995">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WSLP</a:t>
                      </a:r>
                      <a:r>
                        <a:rPr sz="1800" spc="-45" dirty="0">
                          <a:latin typeface="Arial"/>
                          <a:cs typeface="Arial"/>
                        </a:rPr>
                        <a:t> </a:t>
                      </a:r>
                      <a:r>
                        <a:rPr sz="1800" spc="-25" dirty="0">
                          <a:latin typeface="Arial"/>
                          <a:cs typeface="Arial"/>
                        </a:rPr>
                        <a:t>114</a:t>
                      </a:r>
                      <a:endParaRPr sz="1800" dirty="0">
                        <a:latin typeface="Arial"/>
                        <a:cs typeface="Arial"/>
                      </a:endParaRPr>
                    </a:p>
                  </a:txBody>
                  <a:tcPr marL="0" marR="0" marT="135255" marB="0">
                    <a:lnL w="12700">
                      <a:solidFill>
                        <a:srgbClr val="838479"/>
                      </a:solidFill>
                      <a:prstDash val="solid"/>
                    </a:lnL>
                    <a:lnR w="12700">
                      <a:solidFill>
                        <a:srgbClr val="838479"/>
                      </a:solidFill>
                      <a:prstDash val="solid"/>
                    </a:lnR>
                    <a:lnT w="12700">
                      <a:solidFill>
                        <a:srgbClr val="838479"/>
                      </a:solidFill>
                      <a:prstDash val="solid"/>
                    </a:lnT>
                    <a:lnB w="12700" cap="flat" cmpd="sng" algn="ctr">
                      <a:solidFill>
                        <a:srgbClr val="838479"/>
                      </a:solidFill>
                      <a:prstDash val="solid"/>
                      <a:round/>
                      <a:headEnd type="none" w="med" len="med"/>
                      <a:tailEnd type="none" w="med" len="med"/>
                    </a:lnB>
                    <a:lnTlToBr w="12700" cmpd="sng">
                      <a:noFill/>
                      <a:prstDash val="solid"/>
                    </a:lnTlToBr>
                    <a:lnBlToTr w="12700" cmpd="sng">
                      <a:noFill/>
                      <a:prstDash val="solid"/>
                    </a:lnBlToTr>
                    <a:solidFill>
                      <a:srgbClr val="DEDEDE"/>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lang="en-US" sz="1800" dirty="0">
                          <a:latin typeface="Arial"/>
                          <a:cs typeface="Arial"/>
                        </a:rPr>
                        <a:t> </a:t>
                      </a:r>
                      <a:r>
                        <a:rPr sz="1800" dirty="0">
                          <a:latin typeface="Arial"/>
                          <a:cs typeface="Arial"/>
                        </a:rPr>
                        <a:t>Pump</a:t>
                      </a:r>
                      <a:r>
                        <a:rPr sz="1800" spc="-35" dirty="0">
                          <a:latin typeface="Arial"/>
                          <a:cs typeface="Arial"/>
                        </a:rPr>
                        <a:t> </a:t>
                      </a:r>
                      <a:r>
                        <a:rPr sz="1800" dirty="0">
                          <a:latin typeface="Arial"/>
                          <a:cs typeface="Arial"/>
                        </a:rPr>
                        <a:t>Stations (2</a:t>
                      </a:r>
                      <a:r>
                        <a:rPr sz="1800" spc="-25" dirty="0">
                          <a:latin typeface="Arial"/>
                          <a:cs typeface="Arial"/>
                        </a:rPr>
                        <a:t> </a:t>
                      </a:r>
                      <a:r>
                        <a:rPr sz="1800" dirty="0">
                          <a:latin typeface="Arial"/>
                          <a:cs typeface="Arial"/>
                        </a:rPr>
                        <a:t>–</a:t>
                      </a:r>
                      <a:r>
                        <a:rPr sz="1800" spc="-20" dirty="0">
                          <a:latin typeface="Arial"/>
                          <a:cs typeface="Arial"/>
                        </a:rPr>
                        <a:t> </a:t>
                      </a:r>
                      <a:r>
                        <a:rPr sz="1800" dirty="0">
                          <a:latin typeface="Arial"/>
                          <a:cs typeface="Arial"/>
                        </a:rPr>
                        <a:t>2,000</a:t>
                      </a:r>
                      <a:r>
                        <a:rPr sz="1800" spc="-20" dirty="0">
                          <a:latin typeface="Arial"/>
                          <a:cs typeface="Arial"/>
                        </a:rPr>
                        <a:t> cfs)</a:t>
                      </a:r>
                      <a:endParaRPr sz="1800" dirty="0">
                        <a:latin typeface="Arial"/>
                        <a:cs typeface="Arial"/>
                      </a:endParaRPr>
                    </a:p>
                  </a:txBody>
                  <a:tcPr marL="0" marR="0" marT="135255" marB="0">
                    <a:lnL w="12700">
                      <a:solidFill>
                        <a:srgbClr val="838479"/>
                      </a:solidFill>
                      <a:prstDash val="solid"/>
                    </a:lnL>
                    <a:lnR w="12700">
                      <a:solidFill>
                        <a:srgbClr val="838479"/>
                      </a:solidFill>
                      <a:prstDash val="solid"/>
                    </a:lnR>
                    <a:lnT w="12700">
                      <a:solidFill>
                        <a:srgbClr val="838479"/>
                      </a:solidFill>
                      <a:prstDash val="solid"/>
                    </a:lnT>
                    <a:lnB w="12700" cap="flat" cmpd="sng" algn="ctr">
                      <a:solidFill>
                        <a:srgbClr val="838479"/>
                      </a:solidFill>
                      <a:prstDash val="solid"/>
                      <a:round/>
                      <a:headEnd type="none" w="med" len="med"/>
                      <a:tailEnd type="none" w="med" len="med"/>
                    </a:lnB>
                    <a:lnTlToBr w="12700" cmpd="sng">
                      <a:noFill/>
                      <a:prstDash val="solid"/>
                    </a:lnTlToBr>
                    <a:lnBlToTr w="12700" cmpd="sng">
                      <a:noFill/>
                      <a:prstDash val="solid"/>
                    </a:lnBlToTr>
                    <a:solidFill>
                      <a:srgbClr val="DEDEDE"/>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040"/>
                        </a:spcBef>
                      </a:pPr>
                      <a:r>
                        <a:rPr lang="en-US" sz="1800" dirty="0">
                          <a:latin typeface="Arial"/>
                          <a:cs typeface="Arial"/>
                        </a:rPr>
                        <a:t>2</a:t>
                      </a:r>
                      <a:r>
                        <a:rPr sz="1800" dirty="0">
                          <a:latin typeface="Arial"/>
                          <a:cs typeface="Arial"/>
                        </a:rPr>
                        <a:t>Q</a:t>
                      </a:r>
                      <a:r>
                        <a:rPr sz="1800" spc="-5" dirty="0">
                          <a:latin typeface="Arial"/>
                          <a:cs typeface="Arial"/>
                        </a:rPr>
                        <a:t> </a:t>
                      </a:r>
                      <a:r>
                        <a:rPr sz="1800" spc="-20" dirty="0">
                          <a:latin typeface="Arial"/>
                          <a:cs typeface="Arial"/>
                        </a:rPr>
                        <a:t>202</a:t>
                      </a:r>
                      <a:r>
                        <a:rPr lang="en-US" sz="1800" spc="-20" dirty="0">
                          <a:latin typeface="Arial"/>
                          <a:cs typeface="Arial"/>
                        </a:rPr>
                        <a:t>4</a:t>
                      </a:r>
                      <a:endParaRPr sz="1800" dirty="0">
                        <a:latin typeface="Arial"/>
                        <a:cs typeface="Arial"/>
                      </a:endParaRPr>
                    </a:p>
                  </a:txBody>
                  <a:tcPr marL="0" marR="0" marT="132080" marB="0">
                    <a:lnL w="12700">
                      <a:solidFill>
                        <a:srgbClr val="838479"/>
                      </a:solidFill>
                      <a:prstDash val="solid"/>
                    </a:lnL>
                    <a:lnR w="12700">
                      <a:solidFill>
                        <a:srgbClr val="838479"/>
                      </a:solidFill>
                      <a:prstDash val="solid"/>
                    </a:lnR>
                    <a:lnT w="12700">
                      <a:solidFill>
                        <a:srgbClr val="838479"/>
                      </a:solidFill>
                      <a:prstDash val="solid"/>
                    </a:lnT>
                    <a:lnB w="12700" cap="flat" cmpd="sng" algn="ctr">
                      <a:solidFill>
                        <a:srgbClr val="838479"/>
                      </a:solidFill>
                      <a:prstDash val="solid"/>
                      <a:round/>
                      <a:headEnd type="none" w="med" len="med"/>
                      <a:tailEnd type="none" w="med" len="med"/>
                    </a:lnB>
                    <a:lnTlToBr w="12700" cmpd="sng">
                      <a:noFill/>
                      <a:prstDash val="solid"/>
                    </a:lnTlToBr>
                    <a:lnBlToTr w="12700" cmpd="sng">
                      <a:noFill/>
                      <a:prstDash val="solid"/>
                    </a:lnBlToTr>
                    <a:solidFill>
                      <a:srgbClr val="DEDEDE"/>
                    </a:solidFill>
                  </a:tcPr>
                </a:tc>
                <a:extLst>
                  <a:ext uri="{0D108BD9-81ED-4DB2-BD59-A6C34878D82A}">
                    <a16:rowId xmlns:a16="http://schemas.microsoft.com/office/drawing/2014/main" val="10007"/>
                  </a:ext>
                </a:extLst>
              </a:tr>
              <a:tr h="575509">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430"/>
                        </a:spcBef>
                      </a:pPr>
                      <a:r>
                        <a:rPr sz="1800" dirty="0">
                          <a:latin typeface="Arial"/>
                          <a:cs typeface="Arial"/>
                        </a:rPr>
                        <a:t>WSLP</a:t>
                      </a:r>
                      <a:r>
                        <a:rPr sz="1800" spc="-45" dirty="0">
                          <a:latin typeface="Arial"/>
                          <a:cs typeface="Arial"/>
                        </a:rPr>
                        <a:t> </a:t>
                      </a:r>
                      <a:r>
                        <a:rPr sz="1800" spc="-25" dirty="0">
                          <a:latin typeface="Arial"/>
                          <a:cs typeface="Arial"/>
                        </a:rPr>
                        <a:t>114</a:t>
                      </a:r>
                      <a:r>
                        <a:rPr lang="en-US" sz="1800" spc="-25" dirty="0">
                          <a:latin typeface="Arial"/>
                          <a:cs typeface="Arial"/>
                        </a:rPr>
                        <a:t>a</a:t>
                      </a:r>
                      <a:endParaRPr sz="1800" dirty="0">
                        <a:latin typeface="Arial"/>
                        <a:cs typeface="Arial"/>
                      </a:endParaRPr>
                    </a:p>
                  </a:txBody>
                  <a:tcPr marL="0" marR="0" marT="181610" marB="0">
                    <a:lnL w="12700">
                      <a:solidFill>
                        <a:srgbClr val="838479"/>
                      </a:solidFill>
                      <a:prstDash val="solid"/>
                    </a:lnL>
                    <a:lnR w="12700" cap="flat" cmpd="sng" algn="ctr">
                      <a:solidFill>
                        <a:srgbClr val="838479"/>
                      </a:solidFill>
                      <a:prstDash val="solid"/>
                      <a:round/>
                      <a:headEnd type="none" w="med" len="med"/>
                      <a:tailEnd type="none" w="med" len="me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DEDEDE"/>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345"/>
                        </a:spcBef>
                      </a:pPr>
                      <a:r>
                        <a:rPr lang="en-US" sz="1800" dirty="0">
                          <a:latin typeface="+mn-lt"/>
                          <a:cs typeface="Calibri"/>
                        </a:rPr>
                        <a:t> </a:t>
                      </a:r>
                      <a:r>
                        <a:rPr sz="1800" dirty="0">
                          <a:latin typeface="+mn-lt"/>
                          <a:cs typeface="Calibri"/>
                        </a:rPr>
                        <a:t>Hope</a:t>
                      </a:r>
                      <a:r>
                        <a:rPr sz="1800" spc="-40" dirty="0">
                          <a:latin typeface="+mn-lt"/>
                          <a:cs typeface="Calibri"/>
                        </a:rPr>
                        <a:t> </a:t>
                      </a:r>
                      <a:r>
                        <a:rPr sz="1800" dirty="0">
                          <a:latin typeface="+mn-lt"/>
                          <a:cs typeface="Calibri"/>
                        </a:rPr>
                        <a:t>and</a:t>
                      </a:r>
                      <a:r>
                        <a:rPr sz="1800" spc="-35" dirty="0">
                          <a:latin typeface="+mn-lt"/>
                          <a:cs typeface="Calibri"/>
                        </a:rPr>
                        <a:t> </a:t>
                      </a:r>
                      <a:r>
                        <a:rPr sz="1800" dirty="0">
                          <a:latin typeface="+mn-lt"/>
                          <a:cs typeface="Calibri"/>
                        </a:rPr>
                        <a:t>Prescott</a:t>
                      </a:r>
                      <a:r>
                        <a:rPr sz="1800" spc="-45" dirty="0">
                          <a:latin typeface="+mn-lt"/>
                          <a:cs typeface="Calibri"/>
                        </a:rPr>
                        <a:t> </a:t>
                      </a:r>
                      <a:r>
                        <a:rPr sz="1800" dirty="0">
                          <a:latin typeface="+mn-lt"/>
                          <a:cs typeface="Calibri"/>
                        </a:rPr>
                        <a:t>Drainage</a:t>
                      </a:r>
                      <a:r>
                        <a:rPr sz="1800" spc="-25" dirty="0">
                          <a:latin typeface="+mn-lt"/>
                          <a:cs typeface="Calibri"/>
                        </a:rPr>
                        <a:t> </a:t>
                      </a:r>
                      <a:r>
                        <a:rPr sz="1800" spc="-10" dirty="0">
                          <a:latin typeface="+mn-lt"/>
                          <a:cs typeface="Calibri"/>
                        </a:rPr>
                        <a:t>Structures</a:t>
                      </a:r>
                      <a:endParaRPr sz="1800" dirty="0">
                        <a:latin typeface="+mn-lt"/>
                        <a:cs typeface="Calibri"/>
                      </a:endParaRPr>
                    </a:p>
                  </a:txBody>
                  <a:tcPr marL="0" marR="0" marT="170815" marB="0">
                    <a:lnL w="12700" cap="flat" cmpd="sng" algn="ctr">
                      <a:solidFill>
                        <a:srgbClr val="838479"/>
                      </a:solidFill>
                      <a:prstDash val="solid"/>
                      <a:round/>
                      <a:headEnd type="none" w="med" len="med"/>
                      <a:tailEnd type="none" w="med" len="med"/>
                    </a:lnL>
                    <a:lnR w="12700" cap="flat" cmpd="sng" algn="ctr">
                      <a:solidFill>
                        <a:srgbClr val="838479"/>
                      </a:solidFill>
                      <a:prstDash val="solid"/>
                      <a:round/>
                      <a:headEnd type="none" w="med" len="med"/>
                      <a:tailEnd type="none" w="med" len="me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DEDEDE"/>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370"/>
                        </a:spcBef>
                      </a:pPr>
                      <a:r>
                        <a:rPr lang="en-US" sz="1800" dirty="0">
                          <a:latin typeface="Arial"/>
                          <a:cs typeface="Arial"/>
                        </a:rPr>
                        <a:t>1</a:t>
                      </a:r>
                      <a:r>
                        <a:rPr sz="1800" dirty="0">
                          <a:latin typeface="Arial"/>
                          <a:cs typeface="Arial"/>
                        </a:rPr>
                        <a:t>Q</a:t>
                      </a:r>
                      <a:r>
                        <a:rPr sz="1800" spc="-5" dirty="0">
                          <a:latin typeface="Arial"/>
                          <a:cs typeface="Arial"/>
                        </a:rPr>
                        <a:t> </a:t>
                      </a:r>
                      <a:r>
                        <a:rPr sz="1800" spc="-20" dirty="0">
                          <a:latin typeface="Arial"/>
                          <a:cs typeface="Arial"/>
                        </a:rPr>
                        <a:t>202</a:t>
                      </a:r>
                      <a:r>
                        <a:rPr lang="en-US" sz="1800" spc="-20" dirty="0">
                          <a:latin typeface="Arial"/>
                          <a:cs typeface="Arial"/>
                        </a:rPr>
                        <a:t>4</a:t>
                      </a:r>
                      <a:endParaRPr sz="1800" dirty="0">
                        <a:latin typeface="Arial"/>
                        <a:cs typeface="Arial"/>
                      </a:endParaRPr>
                    </a:p>
                  </a:txBody>
                  <a:tcPr marL="0" marR="0" marT="173990" marB="0">
                    <a:lnL w="12700" cap="flat" cmpd="sng" algn="ctr">
                      <a:solidFill>
                        <a:srgbClr val="838479"/>
                      </a:solidFill>
                      <a:prstDash val="solid"/>
                      <a:round/>
                      <a:headEnd type="none" w="med" len="med"/>
                      <a:tailEnd type="none" w="med" len="me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DEDEDE"/>
                    </a:solidFill>
                  </a:tcPr>
                </a:tc>
                <a:extLst>
                  <a:ext uri="{0D108BD9-81ED-4DB2-BD59-A6C34878D82A}">
                    <a16:rowId xmlns:a16="http://schemas.microsoft.com/office/drawing/2014/main" val="1728884917"/>
                  </a:ext>
                </a:extLst>
              </a:tr>
            </a:tbl>
          </a:graphicData>
        </a:graphic>
      </p:graphicFrame>
    </p:spTree>
    <p:extLst>
      <p:ext uri="{BB962C8B-B14F-4D97-AF65-F5344CB8AC3E}">
        <p14:creationId xmlns:p14="http://schemas.microsoft.com/office/powerpoint/2010/main" val="3437332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3FA334D7-A0DF-1FA6-5493-94C7CDB110DF}"/>
              </a:ext>
            </a:extLst>
          </p:cNvPr>
          <p:cNvPicPr>
            <a:picLocks noChangeAspect="1"/>
          </p:cNvPicPr>
          <p:nvPr/>
        </p:nvPicPr>
        <p:blipFill>
          <a:blip r:embed="rId2"/>
          <a:stretch>
            <a:fillRect/>
          </a:stretch>
        </p:blipFill>
        <p:spPr>
          <a:xfrm>
            <a:off x="2319887" y="98855"/>
            <a:ext cx="9433822" cy="6104238"/>
          </a:xfrm>
          <a:prstGeom prst="rect">
            <a:avLst/>
          </a:prstGeom>
        </p:spPr>
      </p:pic>
    </p:spTree>
    <p:extLst>
      <p:ext uri="{BB962C8B-B14F-4D97-AF65-F5344CB8AC3E}">
        <p14:creationId xmlns:p14="http://schemas.microsoft.com/office/powerpoint/2010/main" val="3130747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235F4012-1E98-2CA7-3171-99979E4E6CE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09247" y="176179"/>
            <a:ext cx="9144000" cy="5916706"/>
          </a:xfrm>
          <a:prstGeom prst="rect">
            <a:avLst/>
          </a:prstGeom>
        </p:spPr>
      </p:pic>
    </p:spTree>
    <p:extLst>
      <p:ext uri="{BB962C8B-B14F-4D97-AF65-F5344CB8AC3E}">
        <p14:creationId xmlns:p14="http://schemas.microsoft.com/office/powerpoint/2010/main" val="385056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352E90-E491-0CAC-09FF-29064BBEA405}"/>
              </a:ext>
            </a:extLst>
          </p:cNvPr>
          <p:cNvSpPr txBox="1"/>
          <p:nvPr/>
        </p:nvSpPr>
        <p:spPr>
          <a:xfrm>
            <a:off x="3173278" y="1391612"/>
            <a:ext cx="6098582" cy="646331"/>
          </a:xfrm>
          <a:prstGeom prst="rect">
            <a:avLst/>
          </a:prstGeom>
          <a:noFill/>
        </p:spPr>
        <p:txBody>
          <a:bodyPr wrap="square">
            <a:spAutoFit/>
          </a:bodyPr>
          <a:lstStyle/>
          <a:p>
            <a:pPr algn="ctr"/>
            <a:r>
              <a:rPr kumimoji="0" lang="en-US" sz="3600" b="1" i="0" u="none" strike="noStrike" kern="0" cap="none" spc="0" normalizeH="0" baseline="0" noProof="0" dirty="0">
                <a:ln>
                  <a:noFill/>
                </a:ln>
                <a:solidFill>
                  <a:schemeClr val="tx2"/>
                </a:solidFill>
                <a:effectLst>
                  <a:outerShdw blurRad="38100" dist="38100" dir="2700000" algn="tl">
                    <a:srgbClr val="C0C0C0"/>
                  </a:outerShdw>
                </a:effectLst>
                <a:uLnTx/>
                <a:uFillTx/>
                <a:latin typeface="Arial"/>
                <a:ea typeface="+mj-ea"/>
                <a:cs typeface="+mj-cs"/>
              </a:rPr>
              <a:t>Questions</a:t>
            </a:r>
            <a:endParaRPr lang="en-US" dirty="0">
              <a:solidFill>
                <a:schemeClr val="tx2"/>
              </a:solidFill>
            </a:endParaRPr>
          </a:p>
        </p:txBody>
      </p:sp>
    </p:spTree>
    <p:extLst>
      <p:ext uri="{BB962C8B-B14F-4D97-AF65-F5344CB8AC3E}">
        <p14:creationId xmlns:p14="http://schemas.microsoft.com/office/powerpoint/2010/main" val="2287813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8395AD3-01A2-113B-8C4F-725BCAD5294C}"/>
              </a:ext>
            </a:extLst>
          </p:cNvPr>
          <p:cNvSpPr>
            <a:spLocks noGrp="1"/>
          </p:cNvSpPr>
          <p:nvPr>
            <p:ph sz="quarter" idx="10"/>
          </p:nvPr>
        </p:nvSpPr>
        <p:spPr>
          <a:xfrm>
            <a:off x="266700" y="1291905"/>
            <a:ext cx="11658600" cy="3813496"/>
          </a:xfrm>
        </p:spPr>
        <p:txBody>
          <a:bodyPr/>
          <a:lstStyle/>
          <a:p>
            <a:pPr marL="342900" indent="-342900">
              <a:buFont typeface="Arial" panose="020B0604020202020204" pitchFamily="34" charset="0"/>
              <a:buChar char="•"/>
            </a:pPr>
            <a:r>
              <a:rPr lang="en-US" sz="2800" dirty="0"/>
              <a:t>Resiliency Study Schedule</a:t>
            </a:r>
          </a:p>
          <a:p>
            <a:pPr marL="342900" indent="-342900">
              <a:buFont typeface="Arial" panose="020B0604020202020204" pitchFamily="34" charset="0"/>
              <a:buChar char="•"/>
            </a:pPr>
            <a:r>
              <a:rPr lang="en-US" sz="2800" dirty="0"/>
              <a:t>Construction Status and Photos/Videos</a:t>
            </a:r>
          </a:p>
          <a:p>
            <a:pPr marL="342900" indent="-342900">
              <a:buFont typeface="Arial" panose="020B0604020202020204" pitchFamily="34" charset="0"/>
              <a:buChar char="•"/>
            </a:pPr>
            <a:r>
              <a:rPr lang="en-US" sz="2800" dirty="0"/>
              <a:t>Design Status</a:t>
            </a:r>
          </a:p>
          <a:p>
            <a:pPr marL="342900" indent="-342900">
              <a:buFont typeface="Arial" panose="020B0604020202020204" pitchFamily="34" charset="0"/>
              <a:buChar char="•"/>
            </a:pPr>
            <a:r>
              <a:rPr lang="en-US" sz="2800" dirty="0"/>
              <a:t>Tentative Delivery Plan</a:t>
            </a:r>
          </a:p>
        </p:txBody>
      </p:sp>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en-US" dirty="0"/>
              <a:t>Agenda</a:t>
            </a:r>
            <a:endParaRPr lang="en-US" sz="2000" dirty="0"/>
          </a:p>
        </p:txBody>
      </p:sp>
      <p:sp>
        <p:nvSpPr>
          <p:cNvPr id="3" name="TextBox 2">
            <a:extLst>
              <a:ext uri="{FF2B5EF4-FFF2-40B4-BE49-F238E27FC236}">
                <a16:creationId xmlns:a16="http://schemas.microsoft.com/office/drawing/2014/main" id="{3230B866-654C-9170-99EA-D71E3A11BD33}"/>
              </a:ext>
            </a:extLst>
          </p:cNvPr>
          <p:cNvSpPr txBox="1"/>
          <p:nvPr/>
        </p:nvSpPr>
        <p:spPr>
          <a:xfrm>
            <a:off x="1" y="5744260"/>
            <a:ext cx="11991974" cy="369332"/>
          </a:xfrm>
          <a:prstGeom prst="rect">
            <a:avLst/>
          </a:prstGeom>
          <a:noFill/>
        </p:spPr>
        <p:txBody>
          <a:bodyPr wrap="square">
            <a:spAutoFit/>
          </a:bodyPr>
          <a:lstStyle/>
          <a:p>
            <a:pPr algn="ctr"/>
            <a:r>
              <a:rPr lang="en-US" dirty="0">
                <a:hlinkClick r:id="rId2"/>
              </a:rPr>
              <a:t>https://www.mvn.usace.army.mil/About/Projects/West-Shore-Lake-Pontchartrain/</a:t>
            </a:r>
            <a:endParaRPr lang="en-US" dirty="0"/>
          </a:p>
        </p:txBody>
      </p:sp>
    </p:spTree>
    <p:extLst>
      <p:ext uri="{BB962C8B-B14F-4D97-AF65-F5344CB8AC3E}">
        <p14:creationId xmlns:p14="http://schemas.microsoft.com/office/powerpoint/2010/main" val="3118535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6F52B-186C-4E37-D7AD-2CF9928C71CC}"/>
              </a:ext>
            </a:extLst>
          </p:cNvPr>
          <p:cNvSpPr>
            <a:spLocks noGrp="1"/>
          </p:cNvSpPr>
          <p:nvPr>
            <p:ph type="title"/>
          </p:nvPr>
        </p:nvSpPr>
        <p:spPr/>
        <p:txBody>
          <a:bodyPr/>
          <a:lstStyle/>
          <a:p>
            <a:pPr algn="ctr"/>
            <a:r>
              <a:rPr lang="en-US" dirty="0"/>
              <a:t>Resiliency Study Schedule</a:t>
            </a:r>
          </a:p>
        </p:txBody>
      </p:sp>
      <p:sp>
        <p:nvSpPr>
          <p:cNvPr id="6" name="Oval 5">
            <a:extLst>
              <a:ext uri="{FF2B5EF4-FFF2-40B4-BE49-F238E27FC236}">
                <a16:creationId xmlns:a16="http://schemas.microsoft.com/office/drawing/2014/main" id="{49E44398-DCD6-EEF0-C4BC-AEE8EF4EEE9A}"/>
              </a:ext>
            </a:extLst>
          </p:cNvPr>
          <p:cNvSpPr/>
          <p:nvPr/>
        </p:nvSpPr>
        <p:spPr>
          <a:xfrm>
            <a:off x="3506598" y="4689446"/>
            <a:ext cx="1015068" cy="20133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7" name="Table 6">
            <a:extLst>
              <a:ext uri="{FF2B5EF4-FFF2-40B4-BE49-F238E27FC236}">
                <a16:creationId xmlns:a16="http://schemas.microsoft.com/office/drawing/2014/main" id="{7C92A239-8EAD-2056-6241-05A9AE083F19}"/>
              </a:ext>
            </a:extLst>
          </p:cNvPr>
          <p:cNvGraphicFramePr>
            <a:graphicFrameLocks noGrp="1"/>
          </p:cNvGraphicFramePr>
          <p:nvPr>
            <p:extLst>
              <p:ext uri="{D42A27DB-BD31-4B8C-83A1-F6EECF244321}">
                <p14:modId xmlns:p14="http://schemas.microsoft.com/office/powerpoint/2010/main" val="513339226"/>
              </p:ext>
            </p:extLst>
          </p:nvPr>
        </p:nvGraphicFramePr>
        <p:xfrm>
          <a:off x="707136" y="1495916"/>
          <a:ext cx="10777728" cy="4207161"/>
        </p:xfrm>
        <a:graphic>
          <a:graphicData uri="http://schemas.openxmlformats.org/drawingml/2006/table">
            <a:tbl>
              <a:tblPr/>
              <a:tblGrid>
                <a:gridCol w="2264664">
                  <a:extLst>
                    <a:ext uri="{9D8B030D-6E8A-4147-A177-3AD203B41FA5}">
                      <a16:colId xmlns:a16="http://schemas.microsoft.com/office/drawing/2014/main" val="2797655667"/>
                    </a:ext>
                  </a:extLst>
                </a:gridCol>
                <a:gridCol w="8513064">
                  <a:extLst>
                    <a:ext uri="{9D8B030D-6E8A-4147-A177-3AD203B41FA5}">
                      <a16:colId xmlns:a16="http://schemas.microsoft.com/office/drawing/2014/main" val="1511173928"/>
                    </a:ext>
                  </a:extLst>
                </a:gridCol>
              </a:tblGrid>
              <a:tr h="492733">
                <a:tc>
                  <a:txBody>
                    <a:bodyPr/>
                    <a:lstStyle/>
                    <a:p>
                      <a:pPr algn="l" fontAlgn="base"/>
                      <a:r>
                        <a:rPr lang="en-US" sz="1600" b="1" i="0" u="none" strike="noStrike">
                          <a:solidFill>
                            <a:srgbClr val="FFFFFF"/>
                          </a:solidFill>
                          <a:effectLst/>
                          <a:latin typeface="Arial" panose="020B0604020202020204" pitchFamily="34" charset="0"/>
                        </a:rPr>
                        <a:t>DATE</a:t>
                      </a:r>
                      <a:r>
                        <a:rPr lang="en-US" sz="1600" b="1" i="0">
                          <a:solidFill>
                            <a:srgbClr val="FFFFFF"/>
                          </a:solidFill>
                          <a:effectLst/>
                          <a:latin typeface="Arial" panose="020B0604020202020204" pitchFamily="34" charset="0"/>
                        </a:rPr>
                        <a:t>​​</a:t>
                      </a:r>
                      <a:endParaRPr lang="en-US" b="1" i="0">
                        <a:solidFill>
                          <a:srgbClr val="565557"/>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727365"/>
                    </a:solidFill>
                  </a:tcPr>
                </a:tc>
                <a:tc>
                  <a:txBody>
                    <a:bodyPr/>
                    <a:lstStyle/>
                    <a:p>
                      <a:pPr algn="l" fontAlgn="base"/>
                      <a:r>
                        <a:rPr lang="en-US" sz="1600" b="1" i="0" u="none" strike="noStrike">
                          <a:solidFill>
                            <a:srgbClr val="FFFFFF"/>
                          </a:solidFill>
                          <a:effectLst/>
                          <a:latin typeface="Arial" panose="020B0604020202020204" pitchFamily="34" charset="0"/>
                        </a:rPr>
                        <a:t>MILESTONE</a:t>
                      </a:r>
                      <a:r>
                        <a:rPr lang="en-US" sz="1600" b="1" i="0">
                          <a:solidFill>
                            <a:srgbClr val="FFFFFF"/>
                          </a:solidFill>
                          <a:effectLst/>
                          <a:latin typeface="Arial" panose="020B0604020202020204" pitchFamily="34" charset="0"/>
                        </a:rPr>
                        <a:t>​​</a:t>
                      </a:r>
                      <a:endParaRPr lang="en-US" b="1" i="0">
                        <a:solidFill>
                          <a:srgbClr val="565557"/>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727365"/>
                    </a:solidFill>
                  </a:tcPr>
                </a:tc>
                <a:extLst>
                  <a:ext uri="{0D108BD9-81ED-4DB2-BD59-A6C34878D82A}">
                    <a16:rowId xmlns:a16="http://schemas.microsoft.com/office/drawing/2014/main" val="3042232534"/>
                  </a:ext>
                </a:extLst>
              </a:tr>
              <a:tr h="680867">
                <a:tc>
                  <a:txBody>
                    <a:bodyPr/>
                    <a:lstStyle/>
                    <a:p>
                      <a:pPr algn="l" fontAlgn="base"/>
                      <a:r>
                        <a:rPr lang="en-US" sz="1600" b="0" i="0" u="none" strike="noStrike" dirty="0">
                          <a:solidFill>
                            <a:srgbClr val="221F20"/>
                          </a:solidFill>
                          <a:effectLst/>
                          <a:latin typeface="Arial" panose="020B0604020202020204" pitchFamily="34" charset="0"/>
                        </a:rPr>
                        <a:t>February 27, 2023</a:t>
                      </a:r>
                      <a:r>
                        <a:rPr lang="en-US" sz="1600" b="0" i="0" dirty="0">
                          <a:solidFill>
                            <a:srgbClr val="221F20"/>
                          </a:solidFill>
                          <a:effectLst/>
                          <a:latin typeface="Arial" panose="020B0604020202020204" pitchFamily="34" charset="0"/>
                        </a:rPr>
                        <a:t>​​</a:t>
                      </a:r>
                      <a:endParaRPr lang="en-US" b="0" i="0" dirty="0">
                        <a:solidFill>
                          <a:srgbClr val="221F20"/>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D5D5D3"/>
                    </a:solidFill>
                  </a:tcPr>
                </a:tc>
                <a:tc>
                  <a:txBody>
                    <a:bodyPr/>
                    <a:lstStyle/>
                    <a:p>
                      <a:pPr algn="l" fontAlgn="base"/>
                      <a:r>
                        <a:rPr lang="en-US" sz="1600" b="0" i="0" u="none" strike="noStrike">
                          <a:solidFill>
                            <a:srgbClr val="221F20"/>
                          </a:solidFill>
                          <a:effectLst/>
                          <a:latin typeface="Arial" panose="020B0604020202020204" pitchFamily="34" charset="0"/>
                        </a:rPr>
                        <a:t>Feasibility Cost Share Agreement (FCSA)</a:t>
                      </a:r>
                      <a:r>
                        <a:rPr lang="en-US" sz="1600" b="0" i="0">
                          <a:solidFill>
                            <a:srgbClr val="221F20"/>
                          </a:solidFill>
                          <a:effectLst/>
                          <a:latin typeface="Arial" panose="020B0604020202020204" pitchFamily="34" charset="0"/>
                        </a:rPr>
                        <a:t>​​</a:t>
                      </a:r>
                      <a:endParaRPr lang="en-US" b="0" i="0">
                        <a:solidFill>
                          <a:srgbClr val="221F20"/>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D5D5D3"/>
                    </a:solidFill>
                  </a:tcPr>
                </a:tc>
                <a:extLst>
                  <a:ext uri="{0D108BD9-81ED-4DB2-BD59-A6C34878D82A}">
                    <a16:rowId xmlns:a16="http://schemas.microsoft.com/office/drawing/2014/main" val="3041488529"/>
                  </a:ext>
                </a:extLst>
              </a:tr>
              <a:tr h="498227">
                <a:tc>
                  <a:txBody>
                    <a:bodyPr/>
                    <a:lstStyle/>
                    <a:p>
                      <a:pPr algn="l" fontAlgn="base"/>
                      <a:r>
                        <a:rPr lang="en-US" sz="1600" b="0" i="0" u="none" strike="noStrike" dirty="0">
                          <a:solidFill>
                            <a:srgbClr val="221F20"/>
                          </a:solidFill>
                          <a:effectLst/>
                          <a:latin typeface="Arial" panose="020B0604020202020204" pitchFamily="34" charset="0"/>
                        </a:rPr>
                        <a:t>July 14, 2023</a:t>
                      </a:r>
                      <a:endParaRPr lang="en-US" b="0" i="0" dirty="0">
                        <a:solidFill>
                          <a:srgbClr val="221F20"/>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EBEBEA"/>
                    </a:solidFill>
                  </a:tcPr>
                </a:tc>
                <a:tc>
                  <a:txBody>
                    <a:bodyPr/>
                    <a:lstStyle/>
                    <a:p>
                      <a:pPr algn="l" fontAlgn="base"/>
                      <a:r>
                        <a:rPr lang="en-US" sz="1600" b="0" i="0" u="none" strike="noStrike" dirty="0">
                          <a:solidFill>
                            <a:srgbClr val="221F20"/>
                          </a:solidFill>
                          <a:effectLst/>
                          <a:latin typeface="Arial" panose="020B0604020202020204" pitchFamily="34" charset="0"/>
                        </a:rPr>
                        <a:t>Alternatives Milestone Meeting (AMM)-120 days</a:t>
                      </a:r>
                      <a:r>
                        <a:rPr lang="en-US" sz="1600" b="0" i="0" dirty="0">
                          <a:solidFill>
                            <a:srgbClr val="221F20"/>
                          </a:solidFill>
                          <a:effectLst/>
                          <a:latin typeface="Arial" panose="020B0604020202020204" pitchFamily="34" charset="0"/>
                        </a:rPr>
                        <a:t>​​</a:t>
                      </a:r>
                      <a:endParaRPr lang="en-US" b="0" i="0" dirty="0">
                        <a:solidFill>
                          <a:srgbClr val="221F20"/>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EBEBEA"/>
                    </a:solidFill>
                  </a:tcPr>
                </a:tc>
                <a:extLst>
                  <a:ext uri="{0D108BD9-81ED-4DB2-BD59-A6C34878D82A}">
                    <a16:rowId xmlns:a16="http://schemas.microsoft.com/office/drawing/2014/main" val="2976111483"/>
                  </a:ext>
                </a:extLst>
              </a:tr>
              <a:tr h="680867">
                <a:tc>
                  <a:txBody>
                    <a:bodyPr/>
                    <a:lstStyle/>
                    <a:p>
                      <a:pPr algn="l" fontAlgn="base"/>
                      <a:r>
                        <a:rPr lang="en-US" sz="1600" b="0" i="0" u="none" strike="noStrike" dirty="0">
                          <a:solidFill>
                            <a:srgbClr val="221F20"/>
                          </a:solidFill>
                          <a:effectLst/>
                          <a:latin typeface="Arial" panose="020B0604020202020204" pitchFamily="34" charset="0"/>
                        </a:rPr>
                        <a:t>March 18, 2025</a:t>
                      </a:r>
                      <a:r>
                        <a:rPr lang="en-US" sz="1600" b="0" i="0" dirty="0">
                          <a:solidFill>
                            <a:srgbClr val="221F20"/>
                          </a:solidFill>
                          <a:effectLst/>
                          <a:latin typeface="Arial" panose="020B0604020202020204" pitchFamily="34" charset="0"/>
                        </a:rPr>
                        <a:t>​</a:t>
                      </a:r>
                      <a:endParaRPr lang="en-US" b="0" i="0" dirty="0">
                        <a:solidFill>
                          <a:srgbClr val="221F20"/>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D5D5D3"/>
                    </a:solidFill>
                  </a:tcPr>
                </a:tc>
                <a:tc>
                  <a:txBody>
                    <a:bodyPr/>
                    <a:lstStyle/>
                    <a:p>
                      <a:pPr algn="l" fontAlgn="base"/>
                      <a:r>
                        <a:rPr lang="en-US" sz="1600" b="0" i="0" u="none" strike="noStrike">
                          <a:solidFill>
                            <a:srgbClr val="221F20"/>
                          </a:solidFill>
                          <a:effectLst/>
                          <a:latin typeface="Arial" panose="020B0604020202020204" pitchFamily="34" charset="0"/>
                        </a:rPr>
                        <a:t>Tentatively Selected Plan (TSP)</a:t>
                      </a:r>
                      <a:r>
                        <a:rPr lang="en-US" sz="1600" b="0" i="0">
                          <a:solidFill>
                            <a:srgbClr val="221F20"/>
                          </a:solidFill>
                          <a:effectLst/>
                          <a:latin typeface="Arial" panose="020B0604020202020204" pitchFamily="34" charset="0"/>
                        </a:rPr>
                        <a:t>​​</a:t>
                      </a:r>
                      <a:endParaRPr lang="en-US" b="0" i="0">
                        <a:solidFill>
                          <a:srgbClr val="221F20"/>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D5D5D3"/>
                    </a:solidFill>
                  </a:tcPr>
                </a:tc>
                <a:extLst>
                  <a:ext uri="{0D108BD9-81ED-4DB2-BD59-A6C34878D82A}">
                    <a16:rowId xmlns:a16="http://schemas.microsoft.com/office/drawing/2014/main" val="4193101696"/>
                  </a:ext>
                </a:extLst>
              </a:tr>
              <a:tr h="492733">
                <a:tc>
                  <a:txBody>
                    <a:bodyPr/>
                    <a:lstStyle/>
                    <a:p>
                      <a:pPr algn="l" fontAlgn="base"/>
                      <a:r>
                        <a:rPr lang="en-US" sz="1600" b="0" i="0" u="none" strike="noStrike" dirty="0">
                          <a:solidFill>
                            <a:srgbClr val="221F20"/>
                          </a:solidFill>
                          <a:effectLst/>
                          <a:latin typeface="Arial" panose="020B0604020202020204" pitchFamily="34" charset="0"/>
                        </a:rPr>
                        <a:t>June 4, 2025</a:t>
                      </a:r>
                      <a:endParaRPr lang="en-US" b="0" i="0" dirty="0">
                        <a:solidFill>
                          <a:srgbClr val="221F20"/>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EBEBEA"/>
                    </a:solidFill>
                  </a:tcPr>
                </a:tc>
                <a:tc>
                  <a:txBody>
                    <a:bodyPr/>
                    <a:lstStyle/>
                    <a:p>
                      <a:pPr algn="l" fontAlgn="base"/>
                      <a:r>
                        <a:rPr lang="en-US" sz="1600" b="0" i="0" u="none" strike="noStrike" dirty="0">
                          <a:solidFill>
                            <a:srgbClr val="221F20"/>
                          </a:solidFill>
                          <a:effectLst/>
                          <a:latin typeface="Arial" panose="020B0604020202020204" pitchFamily="34" charset="0"/>
                        </a:rPr>
                        <a:t>Release Draft Report and Draft EIS/EA for Concurrent Review​</a:t>
                      </a:r>
                      <a:r>
                        <a:rPr lang="en-US" sz="1600" b="0" i="0" dirty="0">
                          <a:solidFill>
                            <a:srgbClr val="221F20"/>
                          </a:solidFill>
                          <a:effectLst/>
                          <a:latin typeface="Arial" panose="020B0604020202020204" pitchFamily="34" charset="0"/>
                        </a:rPr>
                        <a:t>​</a:t>
                      </a:r>
                      <a:endParaRPr lang="en-US" b="0" i="0" dirty="0">
                        <a:solidFill>
                          <a:srgbClr val="221F20"/>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EBEBEA"/>
                    </a:solidFill>
                  </a:tcPr>
                </a:tc>
                <a:extLst>
                  <a:ext uri="{0D108BD9-81ED-4DB2-BD59-A6C34878D82A}">
                    <a16:rowId xmlns:a16="http://schemas.microsoft.com/office/drawing/2014/main" val="1753677488"/>
                  </a:ext>
                </a:extLst>
              </a:tr>
              <a:tr h="680867">
                <a:tc>
                  <a:txBody>
                    <a:bodyPr/>
                    <a:lstStyle/>
                    <a:p>
                      <a:pPr algn="l" fontAlgn="base"/>
                      <a:r>
                        <a:rPr lang="en-US" sz="1600" b="0" i="0" u="none" strike="noStrike" dirty="0">
                          <a:solidFill>
                            <a:srgbClr val="221F20"/>
                          </a:solidFill>
                          <a:effectLst/>
                          <a:latin typeface="Arial" panose="020B0604020202020204" pitchFamily="34" charset="0"/>
                        </a:rPr>
                        <a:t>October 28, 2025</a:t>
                      </a:r>
                      <a:endParaRPr lang="en-US" b="0" i="0" dirty="0">
                        <a:solidFill>
                          <a:srgbClr val="221F20"/>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D5D5D3"/>
                    </a:solidFill>
                  </a:tcPr>
                </a:tc>
                <a:tc>
                  <a:txBody>
                    <a:bodyPr/>
                    <a:lstStyle/>
                    <a:p>
                      <a:pPr algn="l" fontAlgn="base"/>
                      <a:r>
                        <a:rPr lang="en-US" sz="1600" b="0" i="0" u="none" strike="noStrike" dirty="0">
                          <a:solidFill>
                            <a:srgbClr val="221F20"/>
                          </a:solidFill>
                          <a:effectLst/>
                          <a:latin typeface="Arial" panose="020B0604020202020204" pitchFamily="34" charset="0"/>
                        </a:rPr>
                        <a:t>Agency Decision Milestone (ADM)</a:t>
                      </a:r>
                      <a:r>
                        <a:rPr lang="en-US" sz="1600" b="0" i="0" dirty="0">
                          <a:solidFill>
                            <a:srgbClr val="221F20"/>
                          </a:solidFill>
                          <a:effectLst/>
                          <a:latin typeface="Arial" panose="020B0604020202020204" pitchFamily="34" charset="0"/>
                        </a:rPr>
                        <a:t>​​</a:t>
                      </a:r>
                      <a:endParaRPr lang="en-US" b="0" i="0" dirty="0">
                        <a:solidFill>
                          <a:srgbClr val="221F20"/>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D5D5D3"/>
                    </a:solidFill>
                  </a:tcPr>
                </a:tc>
                <a:extLst>
                  <a:ext uri="{0D108BD9-81ED-4DB2-BD59-A6C34878D82A}">
                    <a16:rowId xmlns:a16="http://schemas.microsoft.com/office/drawing/2014/main" val="3097513458"/>
                  </a:ext>
                </a:extLst>
              </a:tr>
              <a:tr h="680867">
                <a:tc>
                  <a:txBody>
                    <a:bodyPr/>
                    <a:lstStyle/>
                    <a:p>
                      <a:pPr algn="l" fontAlgn="base"/>
                      <a:r>
                        <a:rPr lang="en-US" sz="1600" b="0" i="0" u="none" strike="noStrike" dirty="0">
                          <a:solidFill>
                            <a:srgbClr val="221F20"/>
                          </a:solidFill>
                          <a:effectLst/>
                          <a:latin typeface="Arial" panose="020B0604020202020204" pitchFamily="34" charset="0"/>
                        </a:rPr>
                        <a:t>October 5, 2027</a:t>
                      </a:r>
                      <a:endParaRPr lang="en-US" b="0" i="0" dirty="0">
                        <a:solidFill>
                          <a:srgbClr val="221F20"/>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EBEBEA"/>
                    </a:solidFill>
                  </a:tcPr>
                </a:tc>
                <a:tc>
                  <a:txBody>
                    <a:bodyPr/>
                    <a:lstStyle/>
                    <a:p>
                      <a:pPr algn="l" fontAlgn="base"/>
                      <a:r>
                        <a:rPr lang="en-US" sz="1600" b="0" i="0" u="none" strike="noStrike" dirty="0">
                          <a:solidFill>
                            <a:srgbClr val="221F20"/>
                          </a:solidFill>
                          <a:effectLst/>
                          <a:latin typeface="Arial" panose="020B0604020202020204" pitchFamily="34" charset="0"/>
                        </a:rPr>
                        <a:t>Chief's Report</a:t>
                      </a:r>
                      <a:r>
                        <a:rPr lang="en-US" sz="1600" b="0" i="0" dirty="0">
                          <a:solidFill>
                            <a:srgbClr val="221F20"/>
                          </a:solidFill>
                          <a:effectLst/>
                          <a:latin typeface="Arial" panose="020B0604020202020204" pitchFamily="34" charset="0"/>
                        </a:rPr>
                        <a:t>​​</a:t>
                      </a:r>
                      <a:endParaRPr lang="en-US" b="0" i="0" dirty="0">
                        <a:solidFill>
                          <a:srgbClr val="221F20"/>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EBEBEA"/>
                    </a:solidFill>
                  </a:tcPr>
                </a:tc>
                <a:extLst>
                  <a:ext uri="{0D108BD9-81ED-4DB2-BD59-A6C34878D82A}">
                    <a16:rowId xmlns:a16="http://schemas.microsoft.com/office/drawing/2014/main" val="3108094053"/>
                  </a:ext>
                </a:extLst>
              </a:tr>
            </a:tbl>
          </a:graphicData>
        </a:graphic>
      </p:graphicFrame>
      <p:sp>
        <p:nvSpPr>
          <p:cNvPr id="8" name="Rectangle 1">
            <a:extLst>
              <a:ext uri="{FF2B5EF4-FFF2-40B4-BE49-F238E27FC236}">
                <a16:creationId xmlns:a16="http://schemas.microsoft.com/office/drawing/2014/main" id="{1035FE01-FCEB-8BB6-6BB4-F6D2E6FDA6D5}"/>
              </a:ext>
            </a:extLst>
          </p:cNvPr>
          <p:cNvSpPr>
            <a:spLocks noChangeArrowheads="1"/>
          </p:cNvSpPr>
          <p:nvPr/>
        </p:nvSpPr>
        <p:spPr bwMode="auto">
          <a:xfrm flipV="1">
            <a:off x="1436688" y="1741218"/>
            <a:ext cx="1303437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59703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6F52B-186C-4E37-D7AD-2CF9928C71CC}"/>
              </a:ext>
            </a:extLst>
          </p:cNvPr>
          <p:cNvSpPr>
            <a:spLocks noGrp="1"/>
          </p:cNvSpPr>
          <p:nvPr>
            <p:ph type="title"/>
          </p:nvPr>
        </p:nvSpPr>
        <p:spPr/>
        <p:txBody>
          <a:bodyPr/>
          <a:lstStyle/>
          <a:p>
            <a:pPr algn="ctr"/>
            <a:r>
              <a:rPr lang="en-US" dirty="0"/>
              <a:t>Construction Status</a:t>
            </a:r>
          </a:p>
        </p:txBody>
      </p:sp>
      <p:sp>
        <p:nvSpPr>
          <p:cNvPr id="6" name="Oval 5">
            <a:extLst>
              <a:ext uri="{FF2B5EF4-FFF2-40B4-BE49-F238E27FC236}">
                <a16:creationId xmlns:a16="http://schemas.microsoft.com/office/drawing/2014/main" id="{49E44398-DCD6-EEF0-C4BC-AEE8EF4EEE9A}"/>
              </a:ext>
            </a:extLst>
          </p:cNvPr>
          <p:cNvSpPr/>
          <p:nvPr/>
        </p:nvSpPr>
        <p:spPr>
          <a:xfrm>
            <a:off x="3506598" y="4689446"/>
            <a:ext cx="1015068" cy="20133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9D06636-18E3-F3C5-4D37-15E5DC0B3798}"/>
              </a:ext>
            </a:extLst>
          </p:cNvPr>
          <p:cNvSpPr txBox="1"/>
          <p:nvPr/>
        </p:nvSpPr>
        <p:spPr>
          <a:xfrm>
            <a:off x="190499" y="961901"/>
            <a:ext cx="11630025" cy="4450449"/>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WSLP-110 contract was awarded on 21 Dec 22</a:t>
            </a:r>
          </a:p>
          <a:p>
            <a:pPr marL="742950" marR="0" lvl="1"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Clearing and grubbing complete; </a:t>
            </a:r>
            <a:r>
              <a:rPr lang="en-US" kern="0" dirty="0">
                <a:solidFill>
                  <a:srgbClr val="000000"/>
                </a:solidFill>
                <a:latin typeface="Arial"/>
              </a:rPr>
              <a:t>Sand and clay being placed</a:t>
            </a:r>
            <a:endParaRPr kumimoji="0" lang="en-US" sz="18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WSLP-107 contract was awarded on 15 Mar 23</a:t>
            </a:r>
          </a:p>
          <a:p>
            <a:pPr marL="742950" lvl="1" indent="-342900" fontAlgn="base">
              <a:spcBef>
                <a:spcPct val="20000"/>
              </a:spcBef>
              <a:spcAft>
                <a:spcPct val="0"/>
              </a:spcAft>
              <a:buFont typeface="Wingdings" pitchFamily="2" charset="2"/>
              <a:buChar char="§"/>
              <a:defRPr/>
            </a:pPr>
            <a:r>
              <a:rPr kumimoji="0" lang="en-US" sz="1800" b="0" i="0" u="none" strike="noStrike" kern="0" cap="none" spc="0" normalizeH="0" baseline="0" noProof="0" dirty="0">
                <a:ln>
                  <a:noFill/>
                </a:ln>
                <a:solidFill>
                  <a:srgbClr val="000000"/>
                </a:solidFill>
                <a:effectLst/>
                <a:uLnTx/>
                <a:uFillTx/>
                <a:latin typeface="Arial"/>
                <a:ea typeface="+mn-ea"/>
                <a:cs typeface="+mn-cs"/>
              </a:rPr>
              <a:t>Clearing and grubbing/burning nearing completion (~90% complete); Excavating b</a:t>
            </a:r>
            <a:r>
              <a:rPr lang="en-US" kern="0" dirty="0" err="1">
                <a:solidFill>
                  <a:srgbClr val="000000"/>
                </a:solidFill>
                <a:latin typeface="Arial"/>
              </a:rPr>
              <a:t>ypass</a:t>
            </a:r>
            <a:r>
              <a:rPr lang="en-US" kern="0" dirty="0">
                <a:solidFill>
                  <a:srgbClr val="000000"/>
                </a:solidFill>
                <a:latin typeface="Arial"/>
              </a:rPr>
              <a:t> channel; Sand and clay being placed</a:t>
            </a:r>
            <a:endParaRPr kumimoji="0" lang="en-US" sz="18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WSLP-101a contract was </a:t>
            </a:r>
            <a:r>
              <a:rPr kumimoji="0" lang="en-US" sz="2400" i="0" strike="noStrike" kern="0" cap="none" spc="0" normalizeH="0" baseline="0" noProof="0" dirty="0">
                <a:ln>
                  <a:noFill/>
                </a:ln>
                <a:solidFill>
                  <a:srgbClr val="000000"/>
                </a:solidFill>
                <a:effectLst/>
                <a:uLnTx/>
                <a:uFillTx/>
                <a:latin typeface="Arial"/>
                <a:ea typeface="+mn-ea"/>
                <a:cs typeface="+mn-cs"/>
              </a:rPr>
              <a:t>awarded on 28 April 23</a:t>
            </a:r>
          </a:p>
          <a:p>
            <a:pPr marL="800100" lvl="1" indent="-342900" fontAlgn="base">
              <a:spcBef>
                <a:spcPct val="20000"/>
              </a:spcBef>
              <a:spcAft>
                <a:spcPct val="0"/>
              </a:spcAft>
              <a:buFont typeface="Wingdings" pitchFamily="2" charset="2"/>
              <a:buChar char="§"/>
              <a:defRPr/>
            </a:pPr>
            <a:r>
              <a:rPr kumimoji="0" lang="en-US" i="0" strike="noStrike" kern="0" cap="none" spc="0" normalizeH="0" baseline="0" noProof="0" dirty="0">
                <a:ln>
                  <a:noFill/>
                </a:ln>
                <a:solidFill>
                  <a:srgbClr val="000000"/>
                </a:solidFill>
                <a:effectLst/>
                <a:uLnTx/>
                <a:uFillTx/>
                <a:latin typeface="Arial"/>
                <a:ea typeface="+mn-ea"/>
                <a:cs typeface="+mn-cs"/>
              </a:rPr>
              <a:t>Clearing and grubbing complete; Culvert crossing complete; Excavation of drainage canal; Wick drain installation starting this week; Continuing to haul sand and clay</a:t>
            </a:r>
          </a:p>
          <a:p>
            <a:pPr marL="342900" indent="-342900" fontAlgn="base">
              <a:spcBef>
                <a:spcPct val="20000"/>
              </a:spcBef>
              <a:spcAft>
                <a:spcPct val="0"/>
              </a:spcAft>
              <a:buFont typeface="Wingdings" pitchFamily="2" charset="2"/>
              <a:buChar char="§"/>
              <a:defRPr/>
            </a:pPr>
            <a:r>
              <a:rPr lang="en-US" sz="2400" kern="0" dirty="0">
                <a:solidFill>
                  <a:srgbClr val="000000"/>
                </a:solidFill>
              </a:rPr>
              <a:t>WSLP-108 contract was awarded on 25 August 23</a:t>
            </a:r>
          </a:p>
          <a:p>
            <a:pPr marL="800100" lvl="1" indent="-342900" fontAlgn="base">
              <a:spcBef>
                <a:spcPct val="20000"/>
              </a:spcBef>
              <a:spcAft>
                <a:spcPct val="0"/>
              </a:spcAft>
              <a:buFont typeface="Wingdings" pitchFamily="2" charset="2"/>
              <a:buChar char="§"/>
              <a:defRPr/>
            </a:pPr>
            <a:r>
              <a:rPr lang="en-US" kern="0" dirty="0">
                <a:solidFill>
                  <a:srgbClr val="000000"/>
                </a:solidFill>
              </a:rPr>
              <a:t>Contractor mobilized office trailers; Clearing and grubbing underway</a:t>
            </a:r>
          </a:p>
          <a:p>
            <a:pPr marL="342900" indent="-342900" fontAlgn="base">
              <a:spcBef>
                <a:spcPct val="20000"/>
              </a:spcBef>
              <a:spcAft>
                <a:spcPct val="0"/>
              </a:spcAft>
              <a:buFont typeface="Wingdings" pitchFamily="2" charset="2"/>
              <a:buChar char="§"/>
              <a:defRPr/>
            </a:pPr>
            <a:r>
              <a:rPr lang="en-US" sz="2400" kern="0" dirty="0">
                <a:solidFill>
                  <a:srgbClr val="000000"/>
                </a:solidFill>
                <a:latin typeface="Arial"/>
              </a:rPr>
              <a:t>WSLP-104 contract was awarded on 25 August 23 </a:t>
            </a:r>
          </a:p>
          <a:p>
            <a:pPr marL="800100" lvl="1" indent="-342900" fontAlgn="base">
              <a:spcBef>
                <a:spcPct val="20000"/>
              </a:spcBef>
              <a:spcAft>
                <a:spcPct val="0"/>
              </a:spcAft>
              <a:buFont typeface="Wingdings" pitchFamily="2" charset="2"/>
              <a:buChar char="§"/>
              <a:defRPr/>
            </a:pPr>
            <a:r>
              <a:rPr lang="en-US" kern="0" dirty="0">
                <a:solidFill>
                  <a:srgbClr val="000000"/>
                </a:solidFill>
              </a:rPr>
              <a:t>Contractor mobilized office trailers; Clearing and grubbing underway</a:t>
            </a:r>
          </a:p>
        </p:txBody>
      </p:sp>
    </p:spTree>
    <p:extLst>
      <p:ext uri="{BB962C8B-B14F-4D97-AF65-F5344CB8AC3E}">
        <p14:creationId xmlns:p14="http://schemas.microsoft.com/office/powerpoint/2010/main" val="1181943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6F52B-186C-4E37-D7AD-2CF9928C71CC}"/>
              </a:ext>
            </a:extLst>
          </p:cNvPr>
          <p:cNvSpPr>
            <a:spLocks noGrp="1"/>
          </p:cNvSpPr>
          <p:nvPr>
            <p:ph type="title"/>
          </p:nvPr>
        </p:nvSpPr>
        <p:spPr/>
        <p:txBody>
          <a:bodyPr/>
          <a:lstStyle/>
          <a:p>
            <a:pPr algn="ctr"/>
            <a:r>
              <a:rPr lang="en-US" dirty="0"/>
              <a:t>Construction Status</a:t>
            </a:r>
          </a:p>
        </p:txBody>
      </p:sp>
      <p:sp>
        <p:nvSpPr>
          <p:cNvPr id="6" name="Oval 5">
            <a:extLst>
              <a:ext uri="{FF2B5EF4-FFF2-40B4-BE49-F238E27FC236}">
                <a16:creationId xmlns:a16="http://schemas.microsoft.com/office/drawing/2014/main" id="{49E44398-DCD6-EEF0-C4BC-AEE8EF4EEE9A}"/>
              </a:ext>
            </a:extLst>
          </p:cNvPr>
          <p:cNvSpPr/>
          <p:nvPr/>
        </p:nvSpPr>
        <p:spPr>
          <a:xfrm>
            <a:off x="3506598" y="4689446"/>
            <a:ext cx="1015068" cy="20133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9D06636-18E3-F3C5-4D37-15E5DC0B3798}"/>
              </a:ext>
            </a:extLst>
          </p:cNvPr>
          <p:cNvSpPr txBox="1"/>
          <p:nvPr/>
        </p:nvSpPr>
        <p:spPr>
          <a:xfrm>
            <a:off x="190499" y="961901"/>
            <a:ext cx="11630025" cy="4118050"/>
          </a:xfrm>
          <a:prstGeom prst="rect">
            <a:avLst/>
          </a:prstGeom>
          <a:noFill/>
        </p:spPr>
        <p:txBody>
          <a:bodyPr wrap="square">
            <a:spAutoFit/>
          </a:bodyPr>
          <a:lstStyle/>
          <a:p>
            <a:pPr marL="342900" indent="-342900" fontAlgn="base">
              <a:spcBef>
                <a:spcPct val="20000"/>
              </a:spcBef>
              <a:spcAft>
                <a:spcPct val="0"/>
              </a:spcAft>
              <a:buFont typeface="Wingdings" pitchFamily="2" charset="2"/>
              <a:buChar char="§"/>
              <a:defRPr/>
            </a:pPr>
            <a:r>
              <a:rPr lang="en-US" sz="2400" kern="0" dirty="0">
                <a:solidFill>
                  <a:srgbClr val="000000"/>
                </a:solidFill>
                <a:latin typeface="Arial"/>
              </a:rPr>
              <a:t>WSLP-106 contract was awarded on 12 September 23</a:t>
            </a:r>
          </a:p>
          <a:p>
            <a:pPr marL="800100" lvl="1" indent="-342900" fontAlgn="base">
              <a:spcBef>
                <a:spcPct val="20000"/>
              </a:spcBef>
              <a:spcAft>
                <a:spcPct val="0"/>
              </a:spcAft>
              <a:buFont typeface="Wingdings" pitchFamily="2" charset="2"/>
              <a:buChar char="§"/>
              <a:defRPr/>
            </a:pPr>
            <a:r>
              <a:rPr lang="en-US" kern="0" dirty="0">
                <a:solidFill>
                  <a:srgbClr val="000000"/>
                </a:solidFill>
                <a:latin typeface="Arial"/>
              </a:rPr>
              <a:t>Pre-con meeting was held 11 Oct; Contractor providing initial submittals</a:t>
            </a:r>
          </a:p>
          <a:p>
            <a:pPr marL="342900" indent="-342900" fontAlgn="base">
              <a:spcBef>
                <a:spcPct val="20000"/>
              </a:spcBef>
              <a:spcAft>
                <a:spcPct val="0"/>
              </a:spcAft>
              <a:buFont typeface="Wingdings" pitchFamily="2" charset="2"/>
              <a:buChar char="§"/>
              <a:defRPr/>
            </a:pPr>
            <a:r>
              <a:rPr kumimoji="0" lang="en-US" sz="2400" i="0" strike="noStrike" kern="0" cap="none" spc="0" normalizeH="0" baseline="0" noProof="0" dirty="0">
                <a:ln>
                  <a:noFill/>
                </a:ln>
                <a:solidFill>
                  <a:srgbClr val="000000"/>
                </a:solidFill>
                <a:effectLst/>
                <a:uLnTx/>
                <a:uFillTx/>
                <a:latin typeface="Arial"/>
                <a:ea typeface="+mn-ea"/>
                <a:cs typeface="+mn-cs"/>
              </a:rPr>
              <a:t>WSLP-102 contract was awarded on 14 September 23</a:t>
            </a:r>
          </a:p>
          <a:p>
            <a:pPr marL="800100" lvl="1" indent="-342900" fontAlgn="base">
              <a:spcBef>
                <a:spcPct val="20000"/>
              </a:spcBef>
              <a:spcAft>
                <a:spcPct val="0"/>
              </a:spcAft>
              <a:buFont typeface="Wingdings" pitchFamily="2" charset="2"/>
              <a:buChar char="§"/>
              <a:defRPr/>
            </a:pPr>
            <a:r>
              <a:rPr lang="en-US" kern="0" dirty="0">
                <a:solidFill>
                  <a:srgbClr val="000000"/>
                </a:solidFill>
                <a:latin typeface="Arial"/>
              </a:rPr>
              <a:t>Pre-construction meeting was held 24 Oct 23; Contractor providing initial submittals</a:t>
            </a:r>
          </a:p>
          <a:p>
            <a:pPr marL="342900" indent="-342900" fontAlgn="base">
              <a:spcBef>
                <a:spcPct val="20000"/>
              </a:spcBef>
              <a:spcAft>
                <a:spcPct val="0"/>
              </a:spcAft>
              <a:buFont typeface="Wingdings" pitchFamily="2" charset="2"/>
              <a:buChar char="§"/>
              <a:defRPr/>
            </a:pPr>
            <a:r>
              <a:rPr lang="en-US" sz="2400" kern="0" dirty="0">
                <a:solidFill>
                  <a:srgbClr val="000000"/>
                </a:solidFill>
                <a:latin typeface="Arial"/>
              </a:rPr>
              <a:t>WSLP-105 contract was awarded on 22 September 23</a:t>
            </a:r>
          </a:p>
          <a:p>
            <a:pPr marL="800100" lvl="1" indent="-342900" fontAlgn="base">
              <a:spcBef>
                <a:spcPct val="20000"/>
              </a:spcBef>
              <a:spcAft>
                <a:spcPct val="0"/>
              </a:spcAft>
              <a:buFont typeface="Wingdings" pitchFamily="2" charset="2"/>
              <a:buChar char="§"/>
              <a:defRPr/>
            </a:pPr>
            <a:r>
              <a:rPr kumimoji="0" lang="en-US" i="0" strike="noStrike" kern="0" cap="none" spc="0" normalizeH="0" baseline="0" noProof="0" dirty="0">
                <a:ln>
                  <a:noFill/>
                </a:ln>
                <a:solidFill>
                  <a:srgbClr val="000000"/>
                </a:solidFill>
                <a:effectLst/>
                <a:uLnTx/>
                <a:uFillTx/>
                <a:latin typeface="Arial"/>
                <a:ea typeface="+mn-ea"/>
                <a:cs typeface="+mn-cs"/>
              </a:rPr>
              <a:t>Pre-construction conference to be held 25 Oct 23</a:t>
            </a:r>
            <a:r>
              <a:rPr lang="en-US" kern="0" dirty="0">
                <a:solidFill>
                  <a:srgbClr val="000000"/>
                </a:solidFill>
                <a:latin typeface="Arial"/>
              </a:rPr>
              <a:t>; Contractor providing initial submittals</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b="1" i="0" u="sng" strike="noStrike" kern="0" cap="none" spc="0" normalizeH="0" baseline="0" noProof="0" dirty="0">
                <a:ln>
                  <a:noFill/>
                </a:ln>
                <a:solidFill>
                  <a:srgbClr val="000000"/>
                </a:solidFill>
                <a:effectLst/>
                <a:uLnTx/>
                <a:uFillTx/>
                <a:latin typeface="Arial"/>
                <a:ea typeface="+mn-ea"/>
                <a:cs typeface="+mn-cs"/>
              </a:rPr>
              <a:t>Pile Load Test Contract</a:t>
            </a:r>
          </a:p>
          <a:p>
            <a:pPr marL="742950" marR="0" lvl="1" indent="-285750" algn="l" defTabSz="914400" rtl="0" eaLnBrk="1" fontAlgn="base" latinLnBrk="0" hangingPunct="1">
              <a:lnSpc>
                <a:spcPct val="100000"/>
              </a:lnSpc>
              <a:spcBef>
                <a:spcPct val="20000"/>
              </a:spcBef>
              <a:spcAft>
                <a:spcPct val="0"/>
              </a:spcAft>
              <a:buClrTx/>
              <a:buSzPct val="75000"/>
              <a:buFont typeface="Arial" charset="0"/>
              <a:buChar char="►"/>
              <a:tabLst/>
              <a:defRPr/>
            </a:pPr>
            <a:r>
              <a:rPr kumimoji="0" lang="en-US" sz="1800" b="0" i="0" u="none" strike="noStrike" kern="0" cap="none" spc="0" normalizeH="0" baseline="0" noProof="0" dirty="0">
                <a:ln>
                  <a:noFill/>
                </a:ln>
                <a:solidFill>
                  <a:srgbClr val="000000"/>
                </a:solidFill>
                <a:effectLst/>
                <a:uLnTx/>
                <a:uFillTx/>
                <a:latin typeface="Arial"/>
              </a:rPr>
              <a:t>Prescott Site:  Completed</a:t>
            </a:r>
          </a:p>
          <a:p>
            <a:pPr marL="742950" marR="0" lvl="1" indent="-285750" algn="l" defTabSz="914400" rtl="0" eaLnBrk="1" fontAlgn="base" latinLnBrk="0" hangingPunct="1">
              <a:lnSpc>
                <a:spcPct val="100000"/>
              </a:lnSpc>
              <a:spcBef>
                <a:spcPct val="20000"/>
              </a:spcBef>
              <a:spcAft>
                <a:spcPct val="0"/>
              </a:spcAft>
              <a:buClrTx/>
              <a:buSzPct val="75000"/>
              <a:buFont typeface="Arial" charset="0"/>
              <a:buChar char="►"/>
              <a:tabLst/>
              <a:defRPr/>
            </a:pPr>
            <a:r>
              <a:rPr kumimoji="0" lang="en-US" sz="1800" i="0" strike="noStrike" kern="0" cap="none" spc="0" normalizeH="0" baseline="0" noProof="0" dirty="0">
                <a:ln>
                  <a:noFill/>
                </a:ln>
                <a:solidFill>
                  <a:srgbClr val="000000"/>
                </a:solidFill>
                <a:effectLst/>
                <a:uLnTx/>
                <a:uFillTx/>
                <a:latin typeface="Arial"/>
              </a:rPr>
              <a:t>I-55 Site:  Pile driving/Testing complete; </a:t>
            </a:r>
            <a:r>
              <a:rPr lang="en-US" b="1" u="sng" kern="0" dirty="0">
                <a:solidFill>
                  <a:srgbClr val="000000"/>
                </a:solidFill>
                <a:latin typeface="Arial"/>
              </a:rPr>
              <a:t>actively demobilizing</a:t>
            </a:r>
            <a:endParaRPr kumimoji="0" lang="en-US" sz="1800" b="1" i="0" u="sng" strike="noStrike" kern="0" cap="none" spc="0" normalizeH="0" baseline="0" noProof="0" dirty="0">
              <a:ln>
                <a:noFill/>
              </a:ln>
              <a:solidFill>
                <a:srgbClr val="000000"/>
              </a:solidFill>
              <a:effectLst/>
              <a:uLnTx/>
              <a:uFillTx/>
              <a:latin typeface="Arial"/>
            </a:endParaRPr>
          </a:p>
          <a:p>
            <a:pPr marL="742950" marR="0" lvl="1" indent="-285750" algn="l" defTabSz="914400" rtl="0" eaLnBrk="1" fontAlgn="base" latinLnBrk="0" hangingPunct="1">
              <a:lnSpc>
                <a:spcPct val="100000"/>
              </a:lnSpc>
              <a:spcBef>
                <a:spcPct val="20000"/>
              </a:spcBef>
              <a:spcAft>
                <a:spcPct val="0"/>
              </a:spcAft>
              <a:buClrTx/>
              <a:buSzPct val="75000"/>
              <a:buFont typeface="Arial" charset="0"/>
              <a:buChar char="►"/>
              <a:tabLst/>
              <a:defRPr/>
            </a:pPr>
            <a:r>
              <a:rPr kumimoji="0" lang="en-US" sz="1800" i="0" strike="noStrike" kern="0" cap="none" spc="0" normalizeH="0" baseline="0" noProof="0" dirty="0">
                <a:ln>
                  <a:noFill/>
                </a:ln>
                <a:solidFill>
                  <a:srgbClr val="000000"/>
                </a:solidFill>
                <a:effectLst/>
                <a:uLnTx/>
                <a:uFillTx/>
                <a:latin typeface="Arial"/>
              </a:rPr>
              <a:t>Reserve Relief Site:  Pile driving/</a:t>
            </a:r>
            <a:r>
              <a:rPr kumimoji="0" lang="en-US" sz="1800" b="1" i="0" u="sng" strike="noStrike" kern="0" cap="none" spc="0" normalizeH="0" baseline="0" noProof="0" dirty="0">
                <a:ln>
                  <a:noFill/>
                </a:ln>
                <a:solidFill>
                  <a:srgbClr val="000000"/>
                </a:solidFill>
                <a:effectLst/>
                <a:uLnTx/>
                <a:uFillTx/>
                <a:latin typeface="Arial"/>
              </a:rPr>
              <a:t>Testing complete</a:t>
            </a:r>
            <a:r>
              <a:rPr kumimoji="0" lang="en-US" sz="1800" i="0" strike="noStrike" kern="0" cap="none" spc="0" normalizeH="0" baseline="0" noProof="0" dirty="0">
                <a:ln>
                  <a:noFill/>
                </a:ln>
                <a:solidFill>
                  <a:srgbClr val="000000"/>
                </a:solidFill>
                <a:effectLst/>
                <a:uLnTx/>
                <a:uFillTx/>
                <a:latin typeface="Arial"/>
              </a:rPr>
              <a:t>; </a:t>
            </a:r>
            <a:r>
              <a:rPr kumimoji="0" lang="en-US" sz="1800" b="1" i="0" u="sng" strike="noStrike" kern="0" cap="none" spc="0" normalizeH="0" baseline="0" noProof="0" dirty="0">
                <a:ln>
                  <a:noFill/>
                </a:ln>
                <a:solidFill>
                  <a:srgbClr val="000000"/>
                </a:solidFill>
                <a:effectLst/>
                <a:uLnTx/>
                <a:uFillTx/>
                <a:latin typeface="Arial"/>
              </a:rPr>
              <a:t>actively demobilizing</a:t>
            </a:r>
          </a:p>
          <a:p>
            <a:pPr marL="342900" indent="-342900" fontAlgn="base">
              <a:spcBef>
                <a:spcPct val="20000"/>
              </a:spcBef>
              <a:spcAft>
                <a:spcPct val="0"/>
              </a:spcAft>
              <a:buFont typeface="Wingdings" pitchFamily="2" charset="2"/>
              <a:buChar char="§"/>
              <a:defRPr/>
            </a:pPr>
            <a:endParaRPr kumimoji="0" lang="en-US" i="0"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3378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88CF-0C7A-9861-8509-503E88555AD9}"/>
              </a:ext>
            </a:extLst>
          </p:cNvPr>
          <p:cNvSpPr>
            <a:spLocks noGrp="1"/>
          </p:cNvSpPr>
          <p:nvPr>
            <p:ph type="title"/>
          </p:nvPr>
        </p:nvSpPr>
        <p:spPr>
          <a:xfrm>
            <a:off x="266700" y="265872"/>
            <a:ext cx="5829300" cy="710521"/>
          </a:xfrm>
        </p:spPr>
        <p:txBody>
          <a:bodyPr/>
          <a:lstStyle/>
          <a:p>
            <a:r>
              <a:rPr lang="en-US" dirty="0"/>
              <a:t>Construction STATUS</a:t>
            </a:r>
          </a:p>
        </p:txBody>
      </p:sp>
      <p:sp>
        <p:nvSpPr>
          <p:cNvPr id="7" name="TextBox 6">
            <a:extLst>
              <a:ext uri="{FF2B5EF4-FFF2-40B4-BE49-F238E27FC236}">
                <a16:creationId xmlns:a16="http://schemas.microsoft.com/office/drawing/2014/main" id="{C3075C2D-31FF-624E-C135-F0E0AA03A5BE}"/>
              </a:ext>
            </a:extLst>
          </p:cNvPr>
          <p:cNvSpPr txBox="1"/>
          <p:nvPr/>
        </p:nvSpPr>
        <p:spPr>
          <a:xfrm>
            <a:off x="2535936" y="5781843"/>
            <a:ext cx="3659738" cy="36933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WSLP-110 Construction Progress</a:t>
            </a:r>
          </a:p>
        </p:txBody>
      </p:sp>
      <p:pic>
        <p:nvPicPr>
          <p:cNvPr id="5" name="Picture 4" descr="Map&#10;&#10;Description automatically generated">
            <a:extLst>
              <a:ext uri="{FF2B5EF4-FFF2-40B4-BE49-F238E27FC236}">
                <a16:creationId xmlns:a16="http://schemas.microsoft.com/office/drawing/2014/main" id="{99B11E5F-2D98-10C8-4F53-A87E09EEFC2A}"/>
              </a:ext>
            </a:extLst>
          </p:cNvPr>
          <p:cNvPicPr>
            <a:picLocks noChangeAspect="1"/>
          </p:cNvPicPr>
          <p:nvPr/>
        </p:nvPicPr>
        <p:blipFill>
          <a:blip r:embed="rId2"/>
          <a:stretch>
            <a:fillRect/>
          </a:stretch>
        </p:blipFill>
        <p:spPr>
          <a:xfrm>
            <a:off x="0" y="0"/>
            <a:ext cx="12192000" cy="6867891"/>
          </a:xfrm>
          <a:prstGeom prst="rect">
            <a:avLst/>
          </a:prstGeom>
        </p:spPr>
      </p:pic>
    </p:spTree>
    <p:extLst>
      <p:ext uri="{BB962C8B-B14F-4D97-AF65-F5344CB8AC3E}">
        <p14:creationId xmlns:p14="http://schemas.microsoft.com/office/powerpoint/2010/main" val="2574249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88CF-0C7A-9861-8509-503E88555AD9}"/>
              </a:ext>
            </a:extLst>
          </p:cNvPr>
          <p:cNvSpPr>
            <a:spLocks noGrp="1"/>
          </p:cNvSpPr>
          <p:nvPr>
            <p:ph type="title"/>
          </p:nvPr>
        </p:nvSpPr>
        <p:spPr>
          <a:xfrm>
            <a:off x="266700" y="265872"/>
            <a:ext cx="5829300" cy="710521"/>
          </a:xfrm>
        </p:spPr>
        <p:txBody>
          <a:bodyPr/>
          <a:lstStyle/>
          <a:p>
            <a:r>
              <a:rPr lang="en-US" dirty="0"/>
              <a:t>Construction Photos</a:t>
            </a:r>
          </a:p>
        </p:txBody>
      </p:sp>
      <p:sp>
        <p:nvSpPr>
          <p:cNvPr id="7" name="TextBox 6">
            <a:extLst>
              <a:ext uri="{FF2B5EF4-FFF2-40B4-BE49-F238E27FC236}">
                <a16:creationId xmlns:a16="http://schemas.microsoft.com/office/drawing/2014/main" id="{C3075C2D-31FF-624E-C135-F0E0AA03A5BE}"/>
              </a:ext>
            </a:extLst>
          </p:cNvPr>
          <p:cNvSpPr txBox="1"/>
          <p:nvPr/>
        </p:nvSpPr>
        <p:spPr>
          <a:xfrm>
            <a:off x="2426074" y="5635843"/>
            <a:ext cx="4029636" cy="40660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rPr>
              <a:t>WSLP-110 Construction Progress</a:t>
            </a:r>
          </a:p>
        </p:txBody>
      </p:sp>
      <p:pic>
        <p:nvPicPr>
          <p:cNvPr id="6" name="Picture 5" descr="A picture containing tree, grass, outdoor, mountain&#10;&#10;Description automatically generated">
            <a:extLst>
              <a:ext uri="{FF2B5EF4-FFF2-40B4-BE49-F238E27FC236}">
                <a16:creationId xmlns:a16="http://schemas.microsoft.com/office/drawing/2014/main" id="{3F3C3E12-44DF-0C7C-C902-67C1689D6845}"/>
              </a:ext>
            </a:extLst>
          </p:cNvPr>
          <p:cNvPicPr>
            <a:picLocks noChangeAspect="1"/>
          </p:cNvPicPr>
          <p:nvPr/>
        </p:nvPicPr>
        <p:blipFill rotWithShape="1">
          <a:blip r:embed="rId3"/>
          <a:srcRect l="14559" r="25331"/>
          <a:stretch/>
        </p:blipFill>
        <p:spPr>
          <a:xfrm>
            <a:off x="6575613" y="923459"/>
            <a:ext cx="5470290" cy="5118987"/>
          </a:xfrm>
          <a:prstGeom prst="rect">
            <a:avLst/>
          </a:prstGeom>
        </p:spPr>
      </p:pic>
      <p:pic>
        <p:nvPicPr>
          <p:cNvPr id="9" name="Picture 8" descr="A picture containing grass, outdoor, nature&#10;&#10;Description automatically generated">
            <a:extLst>
              <a:ext uri="{FF2B5EF4-FFF2-40B4-BE49-F238E27FC236}">
                <a16:creationId xmlns:a16="http://schemas.microsoft.com/office/drawing/2014/main" id="{F7482114-224F-2A04-5AF6-DD695918D20D}"/>
              </a:ext>
            </a:extLst>
          </p:cNvPr>
          <p:cNvPicPr>
            <a:picLocks noChangeAspect="1"/>
          </p:cNvPicPr>
          <p:nvPr/>
        </p:nvPicPr>
        <p:blipFill rotWithShape="1">
          <a:blip r:embed="rId4"/>
          <a:srcRect l="27243"/>
          <a:stretch/>
        </p:blipFill>
        <p:spPr>
          <a:xfrm>
            <a:off x="626410" y="1052750"/>
            <a:ext cx="5829300" cy="4506735"/>
          </a:xfrm>
          <a:prstGeom prst="rect">
            <a:avLst/>
          </a:prstGeom>
        </p:spPr>
      </p:pic>
    </p:spTree>
    <p:extLst>
      <p:ext uri="{BB962C8B-B14F-4D97-AF65-F5344CB8AC3E}">
        <p14:creationId xmlns:p14="http://schemas.microsoft.com/office/powerpoint/2010/main" val="581436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88CF-0C7A-9861-8509-503E88555AD9}"/>
              </a:ext>
            </a:extLst>
          </p:cNvPr>
          <p:cNvSpPr>
            <a:spLocks noGrp="1"/>
          </p:cNvSpPr>
          <p:nvPr>
            <p:ph type="title"/>
          </p:nvPr>
        </p:nvSpPr>
        <p:spPr>
          <a:xfrm>
            <a:off x="266700" y="265872"/>
            <a:ext cx="5829300" cy="710521"/>
          </a:xfrm>
        </p:spPr>
        <p:txBody>
          <a:bodyPr/>
          <a:lstStyle/>
          <a:p>
            <a:r>
              <a:rPr lang="en-US" dirty="0"/>
              <a:t>Construction Photos</a:t>
            </a:r>
          </a:p>
        </p:txBody>
      </p:sp>
      <p:sp>
        <p:nvSpPr>
          <p:cNvPr id="4" name="TextBox 3">
            <a:extLst>
              <a:ext uri="{FF2B5EF4-FFF2-40B4-BE49-F238E27FC236}">
                <a16:creationId xmlns:a16="http://schemas.microsoft.com/office/drawing/2014/main" id="{0169EFE4-1510-CD07-DD90-7115EA937176}"/>
              </a:ext>
            </a:extLst>
          </p:cNvPr>
          <p:cNvSpPr txBox="1"/>
          <p:nvPr/>
        </p:nvSpPr>
        <p:spPr>
          <a:xfrm>
            <a:off x="4763508" y="5082988"/>
            <a:ext cx="2664983" cy="37381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WSLP-107 Construction</a:t>
            </a:r>
          </a:p>
        </p:txBody>
      </p:sp>
      <p:pic>
        <p:nvPicPr>
          <p:cNvPr id="5" name="Picture 4" descr="A picture containing grass, ground, outdoor, sky&#10;&#10;Description automatically generated">
            <a:extLst>
              <a:ext uri="{FF2B5EF4-FFF2-40B4-BE49-F238E27FC236}">
                <a16:creationId xmlns:a16="http://schemas.microsoft.com/office/drawing/2014/main" id="{406867A3-D994-3EC0-6760-70F951700E39}"/>
              </a:ext>
            </a:extLst>
          </p:cNvPr>
          <p:cNvPicPr>
            <a:picLocks noChangeAspect="1"/>
          </p:cNvPicPr>
          <p:nvPr/>
        </p:nvPicPr>
        <p:blipFill>
          <a:blip r:embed="rId2"/>
          <a:stretch>
            <a:fillRect/>
          </a:stretch>
        </p:blipFill>
        <p:spPr>
          <a:xfrm>
            <a:off x="0" y="1588104"/>
            <a:ext cx="6096000" cy="3429000"/>
          </a:xfrm>
          <a:prstGeom prst="rect">
            <a:avLst/>
          </a:prstGeom>
        </p:spPr>
      </p:pic>
      <p:pic>
        <p:nvPicPr>
          <p:cNvPr id="9" name="Picture 8" descr="A picture containing sky, outdoor, nature, dirt&#10;&#10;Description automatically generated">
            <a:extLst>
              <a:ext uri="{FF2B5EF4-FFF2-40B4-BE49-F238E27FC236}">
                <a16:creationId xmlns:a16="http://schemas.microsoft.com/office/drawing/2014/main" id="{3DDCE630-476D-994F-BEFC-E1E8AA88D673}"/>
              </a:ext>
            </a:extLst>
          </p:cNvPr>
          <p:cNvPicPr>
            <a:picLocks noChangeAspect="1"/>
          </p:cNvPicPr>
          <p:nvPr/>
        </p:nvPicPr>
        <p:blipFill>
          <a:blip r:embed="rId3"/>
          <a:stretch>
            <a:fillRect/>
          </a:stretch>
        </p:blipFill>
        <p:spPr>
          <a:xfrm>
            <a:off x="6096000" y="1588104"/>
            <a:ext cx="6096000" cy="3429000"/>
          </a:xfrm>
          <a:prstGeom prst="rect">
            <a:avLst/>
          </a:prstGeom>
        </p:spPr>
      </p:pic>
    </p:spTree>
    <p:extLst>
      <p:ext uri="{BB962C8B-B14F-4D97-AF65-F5344CB8AC3E}">
        <p14:creationId xmlns:p14="http://schemas.microsoft.com/office/powerpoint/2010/main" val="1418487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88CF-0C7A-9861-8509-503E88555AD9}"/>
              </a:ext>
            </a:extLst>
          </p:cNvPr>
          <p:cNvSpPr>
            <a:spLocks noGrp="1"/>
          </p:cNvSpPr>
          <p:nvPr>
            <p:ph type="title"/>
          </p:nvPr>
        </p:nvSpPr>
        <p:spPr>
          <a:xfrm>
            <a:off x="266700" y="265872"/>
            <a:ext cx="5829300" cy="710521"/>
          </a:xfrm>
        </p:spPr>
        <p:txBody>
          <a:bodyPr/>
          <a:lstStyle/>
          <a:p>
            <a:r>
              <a:rPr lang="en-US" dirty="0"/>
              <a:t>Construction Photos</a:t>
            </a:r>
          </a:p>
        </p:txBody>
      </p:sp>
      <p:sp>
        <p:nvSpPr>
          <p:cNvPr id="4" name="TextBox 3">
            <a:extLst>
              <a:ext uri="{FF2B5EF4-FFF2-40B4-BE49-F238E27FC236}">
                <a16:creationId xmlns:a16="http://schemas.microsoft.com/office/drawing/2014/main" id="{0169EFE4-1510-CD07-DD90-7115EA937176}"/>
              </a:ext>
            </a:extLst>
          </p:cNvPr>
          <p:cNvSpPr txBox="1"/>
          <p:nvPr/>
        </p:nvSpPr>
        <p:spPr>
          <a:xfrm>
            <a:off x="4670499" y="5034077"/>
            <a:ext cx="2851001" cy="36933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WSLP-101a Construction</a:t>
            </a:r>
          </a:p>
        </p:txBody>
      </p:sp>
      <p:pic>
        <p:nvPicPr>
          <p:cNvPr id="6" name="Picture 5" descr="A picture containing text, nature, outdoor, shore&#10;&#10;Description automatically generated">
            <a:extLst>
              <a:ext uri="{FF2B5EF4-FFF2-40B4-BE49-F238E27FC236}">
                <a16:creationId xmlns:a16="http://schemas.microsoft.com/office/drawing/2014/main" id="{3E97273D-7DAE-5C0A-D624-4F099B2ECE55}"/>
              </a:ext>
            </a:extLst>
          </p:cNvPr>
          <p:cNvPicPr>
            <a:picLocks noChangeAspect="1"/>
          </p:cNvPicPr>
          <p:nvPr/>
        </p:nvPicPr>
        <p:blipFill rotWithShape="1">
          <a:blip r:embed="rId2"/>
          <a:srcRect l="2563"/>
          <a:stretch/>
        </p:blipFill>
        <p:spPr>
          <a:xfrm>
            <a:off x="0" y="1454290"/>
            <a:ext cx="6096000" cy="3519179"/>
          </a:xfrm>
          <a:prstGeom prst="rect">
            <a:avLst/>
          </a:prstGeom>
        </p:spPr>
      </p:pic>
      <p:pic>
        <p:nvPicPr>
          <p:cNvPr id="8" name="Picture 7" descr="A picture containing text, outdoor, sky, ground&#10;&#10;Description automatically generated">
            <a:extLst>
              <a:ext uri="{FF2B5EF4-FFF2-40B4-BE49-F238E27FC236}">
                <a16:creationId xmlns:a16="http://schemas.microsoft.com/office/drawing/2014/main" id="{CF0C4B01-6E2D-6CB4-8D3C-3B076830964B}"/>
              </a:ext>
            </a:extLst>
          </p:cNvPr>
          <p:cNvPicPr>
            <a:picLocks noChangeAspect="1"/>
          </p:cNvPicPr>
          <p:nvPr/>
        </p:nvPicPr>
        <p:blipFill rotWithShape="1">
          <a:blip r:embed="rId3"/>
          <a:srcRect l="2237"/>
          <a:stretch/>
        </p:blipFill>
        <p:spPr>
          <a:xfrm>
            <a:off x="6096000" y="1454591"/>
            <a:ext cx="6096000" cy="3518878"/>
          </a:xfrm>
          <a:prstGeom prst="rect">
            <a:avLst/>
          </a:prstGeom>
        </p:spPr>
      </p:pic>
    </p:spTree>
    <p:extLst>
      <p:ext uri="{BB962C8B-B14F-4D97-AF65-F5344CB8AC3E}">
        <p14:creationId xmlns:p14="http://schemas.microsoft.com/office/powerpoint/2010/main" val="2610937257"/>
      </p:ext>
    </p:extLst>
  </p:cSld>
  <p:clrMapOvr>
    <a:masterClrMapping/>
  </p:clrMapOvr>
</p:sld>
</file>

<file path=ppt/theme/theme1.xml><?xml version="1.0" encoding="utf-8"?>
<a:theme xmlns:a="http://schemas.openxmlformats.org/drawingml/2006/main" name="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CUI Upper left Castle template ">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4.xml><?xml version="1.0" encoding="utf-8"?>
<a:theme xmlns:a="http://schemas.openxmlformats.org/drawingml/2006/main" name="Traditional templat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5.xml><?xml version="1.0" encoding="utf-8"?>
<a:theme xmlns:a="http://schemas.openxmlformats.org/drawingml/2006/main" name="2_Upper Left Star and Castl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6.xml><?xml version="1.0" encoding="utf-8"?>
<a:theme xmlns:a="http://schemas.openxmlformats.org/drawingml/2006/main" name="Upper Left Star and Castl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7.xml><?xml version="1.0" encoding="utf-8"?>
<a:theme xmlns:a="http://schemas.openxmlformats.org/drawingml/2006/main" name="Chart Color Templates">
  <a:themeElements>
    <a:clrScheme name="Charts">
      <a:dk1>
        <a:srgbClr val="221F20"/>
      </a:dk1>
      <a:lt1>
        <a:srgbClr val="565557"/>
      </a:lt1>
      <a:dk2>
        <a:srgbClr val="FFFFFF"/>
      </a:dk2>
      <a:lt2>
        <a:srgbClr val="D5D5D7"/>
      </a:lt2>
      <a:accent1>
        <a:srgbClr val="F16521"/>
      </a:accent1>
      <a:accent2>
        <a:srgbClr val="2DAA27"/>
      </a:accent2>
      <a:accent3>
        <a:srgbClr val="CF0000"/>
      </a:accent3>
      <a:accent4>
        <a:srgbClr val="FFCC01"/>
      </a:accent4>
      <a:accent5>
        <a:srgbClr val="00308F"/>
      </a:accent5>
      <a:accent6>
        <a:srgbClr val="532476"/>
      </a:accent6>
      <a:hlink>
        <a:srgbClr val="4D7EA1"/>
      </a:hlink>
      <a:folHlink>
        <a:srgbClr val="CF000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5BF8E658DB0A54B8187A6E67B60E163" ma:contentTypeVersion="1" ma:contentTypeDescription="Create a new document." ma:contentTypeScope="" ma:versionID="c6ebd6e787ccb7ddf9dd3b4ce2582720">
  <xsd:schema xmlns:xsd="http://www.w3.org/2001/XMLSchema" xmlns:xs="http://www.w3.org/2001/XMLSchema" xmlns:p="http://schemas.microsoft.com/office/2006/metadata/properties" xmlns:ns2="18f88ba2-4714-4ce4-8806-1d85d427829f" targetNamespace="http://schemas.microsoft.com/office/2006/metadata/properties" ma:root="true" ma:fieldsID="0d88d59f9d9af5d62dd518897c4f87b3" ns2:_="">
    <xsd:import namespace="18f88ba2-4714-4ce4-8806-1d85d427829f"/>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f88ba2-4714-4ce4-8806-1d85d427829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CAE72E-856B-4DF4-A9F6-93C41667E9A0}">
  <ds:schemaRefs>
    <ds:schemaRef ds:uri="http://schemas.microsoft.com/sharepoint/v3/contenttype/forms"/>
  </ds:schemaRefs>
</ds:datastoreItem>
</file>

<file path=customXml/itemProps2.xml><?xml version="1.0" encoding="utf-8"?>
<ds:datastoreItem xmlns:ds="http://schemas.openxmlformats.org/officeDocument/2006/customXml" ds:itemID="{0B8C2CD5-50C2-4A7C-996A-3D6312B83669}">
  <ds:schemaRefs>
    <ds:schemaRef ds:uri="http://schemas.microsoft.com/office/2006/documentManagement/types"/>
    <ds:schemaRef ds:uri="http://schemas.microsoft.com/office/2006/metadata/properties"/>
    <ds:schemaRef ds:uri="http://schemas.microsoft.com/office/infopath/2007/PartnerControls"/>
    <ds:schemaRef ds:uri="http://purl.org/dc/terms/"/>
    <ds:schemaRef ds:uri="http://purl.org/dc/dcmitype/"/>
    <ds:schemaRef ds:uri="18f88ba2-4714-4ce4-8806-1d85d427829f"/>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84F37E2D-BE1B-421B-A272-B224B69BFC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f88ba2-4714-4ce4-8806-1d85d42782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30763</TotalTime>
  <Words>666</Words>
  <Application>Microsoft Office PowerPoint</Application>
  <PresentationFormat>Widescreen</PresentationFormat>
  <Paragraphs>102</Paragraphs>
  <Slides>17</Slides>
  <Notes>7</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17</vt:i4>
      </vt:variant>
    </vt:vector>
  </HeadingPairs>
  <TitlesOfParts>
    <vt:vector size="28" baseType="lpstr">
      <vt:lpstr>Arial</vt:lpstr>
      <vt:lpstr>Calibri</vt:lpstr>
      <vt:lpstr>Times New Roman</vt:lpstr>
      <vt:lpstr>Wingdings</vt:lpstr>
      <vt:lpstr>Upper left castle template public</vt:lpstr>
      <vt:lpstr>CUI Upper left Castle template </vt:lpstr>
      <vt:lpstr>traditional template NON CUI</vt:lpstr>
      <vt:lpstr>Traditional template CUI</vt:lpstr>
      <vt:lpstr>2_Upper Left Star and Castle NON CUI</vt:lpstr>
      <vt:lpstr>Upper Left Star and Castle CUI</vt:lpstr>
      <vt:lpstr>Chart Color Templates</vt:lpstr>
      <vt:lpstr>West Shore Lake Pontchartrain Stakeholder Update</vt:lpstr>
      <vt:lpstr>Agenda</vt:lpstr>
      <vt:lpstr>Resiliency Study Schedule</vt:lpstr>
      <vt:lpstr>Construction Status</vt:lpstr>
      <vt:lpstr>Construction Status</vt:lpstr>
      <vt:lpstr>Construction STATUS</vt:lpstr>
      <vt:lpstr>Construction Photos</vt:lpstr>
      <vt:lpstr>Construction Photos</vt:lpstr>
      <vt:lpstr>Construction Photos</vt:lpstr>
      <vt:lpstr>Construction Photos</vt:lpstr>
      <vt:lpstr>Construction Photos</vt:lpstr>
      <vt:lpstr>Preliminary Levee Construction Schedule</vt:lpstr>
      <vt:lpstr>Pre-Award Status Updates</vt:lpstr>
      <vt:lpstr>West Shore Lake Pontchartrain Tentative Delivery Plan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Patrick</cp:lastModifiedBy>
  <cp:revision>506</cp:revision>
  <dcterms:created xsi:type="dcterms:W3CDTF">2017-02-20T05:10:01Z</dcterms:created>
  <dcterms:modified xsi:type="dcterms:W3CDTF">2023-11-29T15:41:03Z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0x010100B5BF8E658DB0A54B8187A6E67B60E163</vt:lpwstr>
  </property>
</Properties>
</file>