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27"/>
  </p:notesMasterIdLst>
  <p:handoutMasterIdLst>
    <p:handoutMasterId r:id="rId28"/>
  </p:handoutMasterIdLst>
  <p:sldIdLst>
    <p:sldId id="274" r:id="rId11"/>
    <p:sldId id="286" r:id="rId12"/>
    <p:sldId id="296" r:id="rId13"/>
    <p:sldId id="311" r:id="rId14"/>
    <p:sldId id="312" r:id="rId15"/>
    <p:sldId id="304" r:id="rId16"/>
    <p:sldId id="313" r:id="rId17"/>
    <p:sldId id="307" r:id="rId18"/>
    <p:sldId id="303" r:id="rId19"/>
    <p:sldId id="310" r:id="rId20"/>
    <p:sldId id="295" r:id="rId21"/>
    <p:sldId id="288" r:id="rId22"/>
    <p:sldId id="298" r:id="rId23"/>
    <p:sldId id="278" r:id="rId24"/>
    <p:sldId id="263"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DEDE"/>
    <a:srgbClr val="C8C8C8"/>
    <a:srgbClr val="FFFFFF"/>
    <a:srgbClr val="E4E4E4"/>
    <a:srgbClr val="4D4D4D"/>
    <a:srgbClr val="A29A92"/>
    <a:srgbClr val="00863D"/>
    <a:srgbClr val="00B050"/>
    <a:srgbClr val="FF6600"/>
    <a:srgbClr val="D9D9D9"/>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27" autoAdjust="0"/>
    <p:restoredTop sz="73744" autoAdjust="0"/>
  </p:normalViewPr>
  <p:slideViewPr>
    <p:cSldViewPr snapToGrid="0">
      <p:cViewPr varScale="1">
        <p:scale>
          <a:sx n="63" d="100"/>
          <a:sy n="63" d="100"/>
        </p:scale>
        <p:origin x="1354" y="58"/>
      </p:cViewPr>
      <p:guideLst/>
    </p:cSldViewPr>
  </p:slideViewPr>
  <p:notesTextViewPr>
    <p:cViewPr>
      <p:scale>
        <a:sx n="1" d="1"/>
        <a:sy n="1" d="1"/>
      </p:scale>
      <p:origin x="0" y="0"/>
    </p:cViewPr>
  </p:notesText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9/27/2023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274278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3</a:t>
            </a:fld>
            <a:endParaRPr lang="en-US"/>
          </a:p>
        </p:txBody>
      </p:sp>
    </p:spTree>
    <p:extLst>
      <p:ext uri="{BB962C8B-B14F-4D97-AF65-F5344CB8AC3E}">
        <p14:creationId xmlns:p14="http://schemas.microsoft.com/office/powerpoint/2010/main" val="3815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4</a:t>
            </a:fld>
            <a:endParaRPr lang="en-US"/>
          </a:p>
        </p:txBody>
      </p:sp>
    </p:spTree>
    <p:extLst>
      <p:ext uri="{BB962C8B-B14F-4D97-AF65-F5344CB8AC3E}">
        <p14:creationId xmlns:p14="http://schemas.microsoft.com/office/powerpoint/2010/main" val="39888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4181448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3269963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1697079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A86D8-1D95-4DFF-A26B-8F86AC3AC58E}" type="slidenum">
              <a:rPr lang="en-US" smtClean="0"/>
              <a:t>13</a:t>
            </a:fld>
            <a:endParaRPr lang="en-US"/>
          </a:p>
        </p:txBody>
      </p:sp>
    </p:spTree>
    <p:extLst>
      <p:ext uri="{BB962C8B-B14F-4D97-AF65-F5344CB8AC3E}">
        <p14:creationId xmlns:p14="http://schemas.microsoft.com/office/powerpoint/2010/main" val="2190380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print">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9SXEY7grPJE"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hyperlink" Target="https://www.mvn.usace.army.mil/About/Projects/West-Shore-Lake-Pontchartrain/"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CD1B8-0FB9-6DE1-D901-F8B0186B1E44}"/>
              </a:ext>
            </a:extLst>
          </p:cNvPr>
          <p:cNvSpPr>
            <a:spLocks noGrp="1"/>
          </p:cNvSpPr>
          <p:nvPr>
            <p:ph type="title"/>
          </p:nvPr>
        </p:nvSpPr>
        <p:spPr/>
        <p:txBody>
          <a:bodyPr/>
          <a:lstStyle/>
          <a:p>
            <a:r>
              <a:rPr lang="en-US" sz="3200" kern="0" dirty="0">
                <a:solidFill>
                  <a:schemeClr val="tx2"/>
                </a:solidFill>
                <a:effectLst>
                  <a:outerShdw blurRad="38100" dist="38100" dir="2700000" algn="tl">
                    <a:srgbClr val="000000">
                      <a:alpha val="43137"/>
                    </a:srgbClr>
                  </a:outerShdw>
                </a:effectLst>
              </a:rPr>
              <a:t>West Shore Lake Pontchartrain</a:t>
            </a:r>
            <a:br>
              <a:rPr lang="en-US" sz="3200" kern="0" dirty="0">
                <a:solidFill>
                  <a:schemeClr val="tx2"/>
                </a:solidFill>
                <a:effectLst>
                  <a:outerShdw blurRad="38100" dist="38100" dir="2700000" algn="tl">
                    <a:srgbClr val="000000">
                      <a:alpha val="43137"/>
                    </a:srgbClr>
                  </a:outerShdw>
                </a:effectLst>
              </a:rPr>
            </a:br>
            <a:r>
              <a:rPr lang="en-US" sz="3200" kern="0" dirty="0">
                <a:solidFill>
                  <a:schemeClr val="tx2"/>
                </a:solidFill>
                <a:effectLst>
                  <a:outerShdw blurRad="38100" dist="38100" dir="2700000" algn="tl">
                    <a:srgbClr val="000000">
                      <a:alpha val="43137"/>
                    </a:srgbClr>
                  </a:outerShdw>
                </a:effectLst>
              </a:rPr>
              <a:t>Stakeholder Update</a:t>
            </a:r>
            <a:endParaRPr lang="en-US" dirty="0">
              <a:solidFill>
                <a:schemeClr val="tx2"/>
              </a:solidFill>
            </a:endParaRPr>
          </a:p>
        </p:txBody>
      </p:sp>
      <p:sp>
        <p:nvSpPr>
          <p:cNvPr id="9" name="Content Placeholder 8">
            <a:extLst>
              <a:ext uri="{FF2B5EF4-FFF2-40B4-BE49-F238E27FC236}">
                <a16:creationId xmlns:a16="http://schemas.microsoft.com/office/drawing/2014/main" id="{910D6B67-EB23-B871-0CBE-F377AEE7C411}"/>
              </a:ext>
            </a:extLst>
          </p:cNvPr>
          <p:cNvSpPr>
            <a:spLocks noGrp="1"/>
          </p:cNvSpPr>
          <p:nvPr>
            <p:ph sz="quarter" idx="17"/>
          </p:nvPr>
        </p:nvSpPr>
        <p:spPr/>
        <p:txBody>
          <a:bodyPr/>
          <a:lstStyle/>
          <a:p>
            <a:r>
              <a:rPr lang="en-US" sz="4000" kern="0" dirty="0">
                <a:effectLst>
                  <a:outerShdw blurRad="38100" dist="38100" dir="2700000" algn="tl">
                    <a:srgbClr val="000000">
                      <a:alpha val="43137"/>
                    </a:srgbClr>
                  </a:outerShdw>
                </a:effectLst>
              </a:rPr>
              <a:t>September 2023 </a:t>
            </a:r>
            <a:br>
              <a:rPr lang="en-US" sz="3600" kern="0" dirty="0">
                <a:effectLst>
                  <a:outerShdw blurRad="38100" dist="38100" dir="2700000" algn="tl">
                    <a:srgbClr val="000000">
                      <a:alpha val="43137"/>
                    </a:srgbClr>
                  </a:outerShdw>
                </a:effectLst>
              </a:rPr>
            </a:br>
            <a:br>
              <a:rPr lang="en-US" sz="2800" kern="0" dirty="0">
                <a:effectLst>
                  <a:outerShdw blurRad="38100" dist="38100" dir="2700000" algn="tl">
                    <a:srgbClr val="000000">
                      <a:alpha val="43137"/>
                    </a:srgbClr>
                  </a:outerShdw>
                </a:effectLst>
              </a:rPr>
            </a:br>
            <a:r>
              <a:rPr lang="en-US" sz="2800" kern="0" dirty="0">
                <a:effectLst>
                  <a:outerShdw blurRad="38100" dist="38100" dir="2700000" algn="tl">
                    <a:srgbClr val="000000">
                      <a:alpha val="43137"/>
                    </a:srgbClr>
                  </a:outerShdw>
                </a:effectLst>
              </a:rPr>
              <a:t>Patrick Baudoin, P.G.</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Project Manager</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New Orleans District</a:t>
            </a:r>
            <a:br>
              <a:rPr lang="en-US" sz="2400" kern="0" dirty="0">
                <a:effectLst>
                  <a:outerShdw blurRad="38100" dist="38100" dir="2700000" algn="tl">
                    <a:srgbClr val="000000">
                      <a:alpha val="43137"/>
                    </a:srgbClr>
                  </a:outerShdw>
                </a:effectLst>
              </a:rPr>
            </a:br>
            <a:r>
              <a:rPr lang="en-US" sz="2400" kern="0" dirty="0">
                <a:effectLst>
                  <a:outerShdw blurRad="38100" dist="38100" dir="2700000" algn="tl">
                    <a:srgbClr val="000000">
                      <a:alpha val="43137"/>
                    </a:srgbClr>
                  </a:outerShdw>
                </a:effectLst>
              </a:rPr>
              <a:t>U.S. Army Corps of Engineers</a:t>
            </a:r>
            <a:endParaRPr lang="en-US" dirty="0"/>
          </a:p>
        </p:txBody>
      </p:sp>
      <p:pic>
        <p:nvPicPr>
          <p:cNvPr id="2" name="Picture 1" descr="A picture containing tree, outdoor, nature, forest&#10;&#10;Description automatically generated">
            <a:extLst>
              <a:ext uri="{FF2B5EF4-FFF2-40B4-BE49-F238E27FC236}">
                <a16:creationId xmlns:a16="http://schemas.microsoft.com/office/drawing/2014/main" id="{F86191C8-5EAF-D372-D566-97BDCD26A7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93618" y="207589"/>
            <a:ext cx="4472106" cy="3081132"/>
          </a:xfrm>
          <a:prstGeom prst="rect">
            <a:avLst/>
          </a:prstGeom>
        </p:spPr>
      </p:pic>
      <p:pic>
        <p:nvPicPr>
          <p:cNvPr id="4" name="Picture 3" descr="A picture containing sky, ground, outdoor, bin&#10;&#10;Description automatically generated">
            <a:extLst>
              <a:ext uri="{FF2B5EF4-FFF2-40B4-BE49-F238E27FC236}">
                <a16:creationId xmlns:a16="http://schemas.microsoft.com/office/drawing/2014/main" id="{BFA17287-2650-1284-2725-D4E3ECA54A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93618" y="3429000"/>
            <a:ext cx="4472105" cy="3157036"/>
          </a:xfrm>
          <a:prstGeom prst="rect">
            <a:avLst/>
          </a:prstGeom>
        </p:spPr>
      </p:pic>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Video</a:t>
            </a:r>
          </a:p>
        </p:txBody>
      </p:sp>
      <p:sp>
        <p:nvSpPr>
          <p:cNvPr id="4" name="TextBox 3">
            <a:extLst>
              <a:ext uri="{FF2B5EF4-FFF2-40B4-BE49-F238E27FC236}">
                <a16:creationId xmlns:a16="http://schemas.microsoft.com/office/drawing/2014/main" id="{EBB7D951-F10E-1D15-DDA0-A4A5831C4C8F}"/>
              </a:ext>
            </a:extLst>
          </p:cNvPr>
          <p:cNvSpPr txBox="1"/>
          <p:nvPr/>
        </p:nvSpPr>
        <p:spPr>
          <a:xfrm>
            <a:off x="3364522" y="2228671"/>
            <a:ext cx="5462955" cy="1200329"/>
          </a:xfrm>
          <a:prstGeom prst="rect">
            <a:avLst/>
          </a:prstGeom>
          <a:noFill/>
        </p:spPr>
        <p:txBody>
          <a:bodyPr wrap="square">
            <a:spAutoFit/>
          </a:bodyPr>
          <a:lstStyle/>
          <a:p>
            <a:pPr algn="ctr"/>
            <a:r>
              <a:rPr lang="en-US" dirty="0">
                <a:highlight>
                  <a:srgbClr val="DEDEDE"/>
                </a:highlight>
                <a:hlinkClick r:id="rId3"/>
              </a:rPr>
              <a:t>Final WSLP Summer 2023 Update – YouTube</a:t>
            </a:r>
            <a:endParaRPr lang="en-US" dirty="0">
              <a:highlight>
                <a:srgbClr val="DEDEDE"/>
              </a:highlight>
            </a:endParaRPr>
          </a:p>
          <a:p>
            <a:pPr algn="ctr"/>
            <a:endParaRPr lang="en-US" dirty="0">
              <a:highlight>
                <a:srgbClr val="DEDEDE"/>
              </a:highlight>
            </a:endParaRPr>
          </a:p>
          <a:p>
            <a:pPr algn="ctr"/>
            <a:endParaRPr lang="en-US" dirty="0">
              <a:highlight>
                <a:srgbClr val="DEDEDE"/>
              </a:highlight>
            </a:endParaRPr>
          </a:p>
          <a:p>
            <a:pPr algn="ctr"/>
            <a:r>
              <a:rPr lang="en-US" dirty="0">
                <a:highlight>
                  <a:srgbClr val="DEDEDE"/>
                </a:highlight>
              </a:rPr>
              <a:t>https://www.youtube.com/watch?v=9SXEY7grPJE</a:t>
            </a:r>
          </a:p>
        </p:txBody>
      </p:sp>
    </p:spTree>
    <p:extLst>
      <p:ext uri="{BB962C8B-B14F-4D97-AF65-F5344CB8AC3E}">
        <p14:creationId xmlns:p14="http://schemas.microsoft.com/office/powerpoint/2010/main" val="1275315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sz="3200" dirty="0">
                <a:solidFill>
                  <a:schemeClr val="tx1"/>
                </a:solidFill>
              </a:rPr>
              <a:t>Preliminary Levee Construction Schedule</a:t>
            </a:r>
            <a:endParaRPr lang="en-US" dirty="0"/>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522514" y="1028050"/>
            <a:ext cx="11669486" cy="1990288"/>
          </a:xfrm>
          <a:prstGeom prst="rect">
            <a:avLst/>
          </a:prstGeom>
          <a:noFill/>
        </p:spPr>
        <p:txBody>
          <a:bodyPr wrap="square">
            <a:spAutoFit/>
          </a:bodyPr>
          <a:lstStyle/>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Existing elevation approx. -1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2023 and 2024: Construct 3-foot sand base and begin levee construction</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2024: Levee built to heights around +6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2025: Levee built to heights ranging +6.6 to +12.5 feet</a:t>
            </a:r>
          </a:p>
          <a:p>
            <a:pPr marL="428625" marR="0" lvl="0" indent="-257175" algn="l" defTabSz="914400" rtl="0" eaLnBrk="1" fontAlgn="base" latinLnBrk="0" hangingPunct="1">
              <a:lnSpc>
                <a:spcPct val="100000"/>
              </a:lnSpc>
              <a:spcBef>
                <a:spcPts val="450"/>
              </a:spcBef>
              <a:spcAft>
                <a:spcPts val="450"/>
              </a:spcAft>
              <a:buClrTx/>
              <a:buSzPct val="100000"/>
              <a:buFont typeface="Wingdings" pitchFamily="2" charset="2"/>
              <a:buChar char="§"/>
              <a:tabLst/>
              <a:defRPr/>
            </a:pPr>
            <a:r>
              <a:rPr kumimoji="0" lang="en-US" b="0" i="0" u="none" strike="noStrike" kern="0" cap="none" spc="0" normalizeH="0" baseline="0" noProof="0" dirty="0">
                <a:ln>
                  <a:noFill/>
                </a:ln>
                <a:solidFill>
                  <a:srgbClr val="000000"/>
                </a:solidFill>
                <a:effectLst/>
                <a:uLnTx/>
                <a:uFillTx/>
                <a:latin typeface="Arial"/>
                <a:ea typeface="+mn-ea"/>
                <a:cs typeface="+mn-cs"/>
              </a:rPr>
              <a:t>2026: Levee built to full heights</a:t>
            </a:r>
          </a:p>
        </p:txBody>
      </p:sp>
      <p:pic>
        <p:nvPicPr>
          <p:cNvPr id="2" name="Picture 1">
            <a:extLst>
              <a:ext uri="{FF2B5EF4-FFF2-40B4-BE49-F238E27FC236}">
                <a16:creationId xmlns:a16="http://schemas.microsoft.com/office/drawing/2014/main" id="{D9AF8E70-BB1A-1F94-5F55-CCC2409970D2}"/>
              </a:ext>
            </a:extLst>
          </p:cNvPr>
          <p:cNvPicPr>
            <a:picLocks noChangeAspect="1"/>
          </p:cNvPicPr>
          <p:nvPr/>
        </p:nvPicPr>
        <p:blipFill>
          <a:blip r:embed="rId2"/>
          <a:stretch>
            <a:fillRect/>
          </a:stretch>
        </p:blipFill>
        <p:spPr>
          <a:xfrm>
            <a:off x="1844123" y="2963554"/>
            <a:ext cx="8503753" cy="3808714"/>
          </a:xfrm>
          <a:prstGeom prst="rect">
            <a:avLst/>
          </a:prstGeom>
        </p:spPr>
      </p:pic>
    </p:spTree>
    <p:extLst>
      <p:ext uri="{BB962C8B-B14F-4D97-AF65-F5344CB8AC3E}">
        <p14:creationId xmlns:p14="http://schemas.microsoft.com/office/powerpoint/2010/main" val="2700937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D4076F-F9C4-29A9-CA12-5B1FA26F1535}"/>
              </a:ext>
            </a:extLst>
          </p:cNvPr>
          <p:cNvSpPr>
            <a:spLocks noGrp="1"/>
          </p:cNvSpPr>
          <p:nvPr>
            <p:ph sz="quarter" idx="10"/>
          </p:nvPr>
        </p:nvSpPr>
        <p:spPr>
          <a:xfrm>
            <a:off x="163830" y="1126191"/>
            <a:ext cx="12028170" cy="5767118"/>
          </a:xfrm>
        </p:spPr>
        <p:txBody>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i="0" u="none" strike="noStrike" kern="0" cap="none" spc="0" normalizeH="0" baseline="0" noProof="0" dirty="0">
                <a:ln>
                  <a:noFill/>
                </a:ln>
                <a:solidFill>
                  <a:srgbClr val="000000"/>
                </a:solidFill>
                <a:effectLst/>
                <a:uLnTx/>
                <a:uFillTx/>
                <a:latin typeface="Arial"/>
                <a:ea typeface="+mn-ea"/>
                <a:cs typeface="+mn-cs"/>
              </a:rPr>
              <a:t>USACE has completed surveys and borings in St. James Parish and is conducting </a:t>
            </a:r>
            <a:r>
              <a:rPr kumimoji="0" lang="en-US" sz="2400" i="0" strike="noStrike" kern="0" cap="none" spc="0" normalizeH="0" baseline="0" noProof="0" dirty="0">
                <a:ln>
                  <a:noFill/>
                </a:ln>
                <a:solidFill>
                  <a:srgbClr val="000000"/>
                </a:solidFill>
                <a:effectLst/>
                <a:uLnTx/>
                <a:uFillTx/>
                <a:latin typeface="Arial"/>
                <a:ea typeface="+mn-ea"/>
                <a:cs typeface="+mn-cs"/>
              </a:rPr>
              <a:t>geotechnical analysis/design. </a:t>
            </a:r>
          </a:p>
          <a:p>
            <a:pPr marL="804863" lvl="2" indent="-342900">
              <a:spcBef>
                <a:spcPct val="20000"/>
              </a:spcBef>
              <a:buFont typeface="Wingdings" pitchFamily="2" charset="2"/>
              <a:buChar char="§"/>
              <a:defRPr/>
            </a:pPr>
            <a:r>
              <a:rPr lang="en-US" sz="1800" kern="0" dirty="0">
                <a:solidFill>
                  <a:srgbClr val="000000"/>
                </a:solidFill>
                <a:latin typeface="Arial"/>
                <a:ea typeface="+mn-ea"/>
                <a:cs typeface="+mn-cs"/>
              </a:rPr>
              <a:t>Design to undergo 10% Internal DQC Review.</a:t>
            </a:r>
            <a:endParaRPr kumimoji="0" lang="en-US" sz="1800" i="0"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i="0" strike="noStrike" kern="0" cap="none" spc="0" normalizeH="0" baseline="0" noProof="0" dirty="0">
                <a:ln>
                  <a:noFill/>
                </a:ln>
                <a:solidFill>
                  <a:srgbClr val="000000"/>
                </a:solidFill>
                <a:effectLst/>
                <a:uLnTx/>
                <a:uFillTx/>
                <a:latin typeface="Arial"/>
                <a:ea typeface="+mn-ea"/>
                <a:cs typeface="+mn-cs"/>
              </a:rPr>
              <a:t>Public Update Meeting </a:t>
            </a:r>
            <a:r>
              <a:rPr lang="en-US" sz="2400" kern="0" dirty="0">
                <a:solidFill>
                  <a:srgbClr val="000000"/>
                </a:solidFill>
                <a:latin typeface="Arial"/>
                <a:ea typeface="+mn-ea"/>
                <a:cs typeface="+mn-cs"/>
              </a:rPr>
              <a:t>being rescheduled.</a:t>
            </a:r>
            <a:endParaRPr lang="en-US" dirty="0"/>
          </a:p>
          <a:p>
            <a:br>
              <a:rPr lang="en-US" dirty="0"/>
            </a:br>
            <a:endParaRPr lang="en-US" dirty="0"/>
          </a:p>
        </p:txBody>
      </p:sp>
      <p:sp>
        <p:nvSpPr>
          <p:cNvPr id="13" name="Title 12">
            <a:extLst>
              <a:ext uri="{FF2B5EF4-FFF2-40B4-BE49-F238E27FC236}">
                <a16:creationId xmlns:a16="http://schemas.microsoft.com/office/drawing/2014/main" id="{809CD331-FCE4-23E8-F05B-90390A42F993}"/>
              </a:ext>
            </a:extLst>
          </p:cNvPr>
          <p:cNvSpPr>
            <a:spLocks noGrp="1"/>
          </p:cNvSpPr>
          <p:nvPr>
            <p:ph type="title"/>
          </p:nvPr>
        </p:nvSpPr>
        <p:spPr>
          <a:xfrm>
            <a:off x="2348917" y="128981"/>
            <a:ext cx="9576382" cy="832920"/>
          </a:xfrm>
        </p:spPr>
        <p:txBody>
          <a:bodyPr/>
          <a:lstStyle/>
          <a:p>
            <a:pPr algn="ctr"/>
            <a:r>
              <a:rPr lang="en-US" dirty="0"/>
              <a:t>Pre-Award Status Updates</a:t>
            </a:r>
          </a:p>
        </p:txBody>
      </p:sp>
    </p:spTree>
    <p:extLst>
      <p:ext uri="{BB962C8B-B14F-4D97-AF65-F5344CB8AC3E}">
        <p14:creationId xmlns:p14="http://schemas.microsoft.com/office/powerpoint/2010/main" val="50942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West Shore Lake Pontchartrain Tentative Delivery Plan</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bject 5">
            <a:extLst>
              <a:ext uri="{FF2B5EF4-FFF2-40B4-BE49-F238E27FC236}">
                <a16:creationId xmlns:a16="http://schemas.microsoft.com/office/drawing/2014/main" id="{40B31187-E602-A392-171A-E42BDD9DC516}"/>
              </a:ext>
            </a:extLst>
          </p:cNvPr>
          <p:cNvSpPr txBox="1"/>
          <p:nvPr/>
        </p:nvSpPr>
        <p:spPr>
          <a:xfrm>
            <a:off x="2961381" y="6346863"/>
            <a:ext cx="8650876" cy="382156"/>
          </a:xfrm>
          <a:prstGeom prst="rect">
            <a:avLst/>
          </a:prstGeom>
        </p:spPr>
        <p:txBody>
          <a:bodyPr vert="horz" wrap="square" lIns="0" tIns="12700" rIns="0" bIns="0" rtlCol="0">
            <a:spAutoFit/>
          </a:bodyPr>
          <a:lstStyle/>
          <a:p>
            <a:pPr marL="294005" marR="6350" indent="-281940" algn="r">
              <a:spcBef>
                <a:spcPts val="100"/>
              </a:spcBef>
            </a:pPr>
            <a:r>
              <a:rPr sz="1200" dirty="0">
                <a:solidFill>
                  <a:srgbClr val="404040"/>
                </a:solidFill>
                <a:cs typeface="Arial"/>
              </a:rPr>
              <a:t>Note:</a:t>
            </a:r>
            <a:r>
              <a:rPr sz="1200" spc="-55" dirty="0">
                <a:solidFill>
                  <a:srgbClr val="404040"/>
                </a:solidFill>
                <a:cs typeface="Arial"/>
              </a:rPr>
              <a:t> </a:t>
            </a:r>
            <a:r>
              <a:rPr sz="1200" dirty="0">
                <a:solidFill>
                  <a:srgbClr val="404040"/>
                </a:solidFill>
                <a:cs typeface="Arial"/>
              </a:rPr>
              <a:t>Project</a:t>
            </a:r>
            <a:r>
              <a:rPr sz="1200" spc="-45" dirty="0">
                <a:solidFill>
                  <a:srgbClr val="404040"/>
                </a:solidFill>
                <a:cs typeface="Arial"/>
              </a:rPr>
              <a:t> </a:t>
            </a:r>
            <a:r>
              <a:rPr sz="1200" dirty="0">
                <a:solidFill>
                  <a:srgbClr val="404040"/>
                </a:solidFill>
                <a:cs typeface="Arial"/>
              </a:rPr>
              <a:t>requirements</a:t>
            </a:r>
            <a:r>
              <a:rPr sz="1200" spc="-55" dirty="0">
                <a:solidFill>
                  <a:srgbClr val="404040"/>
                </a:solidFill>
                <a:cs typeface="Arial"/>
              </a:rPr>
              <a:t> </a:t>
            </a:r>
            <a:r>
              <a:rPr sz="1200" dirty="0">
                <a:solidFill>
                  <a:srgbClr val="404040"/>
                </a:solidFill>
                <a:cs typeface="Arial"/>
              </a:rPr>
              <a:t>and</a:t>
            </a:r>
            <a:r>
              <a:rPr sz="1200" spc="-35" dirty="0">
                <a:solidFill>
                  <a:srgbClr val="404040"/>
                </a:solidFill>
                <a:cs typeface="Arial"/>
              </a:rPr>
              <a:t> </a:t>
            </a:r>
            <a:r>
              <a:rPr sz="1200" dirty="0">
                <a:solidFill>
                  <a:srgbClr val="404040"/>
                </a:solidFill>
                <a:cs typeface="Arial"/>
              </a:rPr>
              <a:t>completion</a:t>
            </a:r>
            <a:r>
              <a:rPr sz="1200" spc="-75" dirty="0">
                <a:solidFill>
                  <a:srgbClr val="404040"/>
                </a:solidFill>
                <a:cs typeface="Arial"/>
              </a:rPr>
              <a:t> </a:t>
            </a:r>
            <a:r>
              <a:rPr sz="1200" dirty="0">
                <a:solidFill>
                  <a:srgbClr val="404040"/>
                </a:solidFill>
                <a:cs typeface="Arial"/>
              </a:rPr>
              <a:t>dates</a:t>
            </a:r>
            <a:r>
              <a:rPr sz="1200" spc="-45" dirty="0">
                <a:solidFill>
                  <a:srgbClr val="404040"/>
                </a:solidFill>
                <a:cs typeface="Arial"/>
              </a:rPr>
              <a:t> </a:t>
            </a:r>
            <a:r>
              <a:rPr sz="1200" dirty="0">
                <a:solidFill>
                  <a:srgbClr val="404040"/>
                </a:solidFill>
                <a:cs typeface="Arial"/>
              </a:rPr>
              <a:t>may</a:t>
            </a:r>
            <a:r>
              <a:rPr sz="1200" spc="-30" dirty="0">
                <a:solidFill>
                  <a:srgbClr val="404040"/>
                </a:solidFill>
                <a:cs typeface="Arial"/>
              </a:rPr>
              <a:t> </a:t>
            </a:r>
            <a:r>
              <a:rPr sz="1200" spc="-25" dirty="0">
                <a:solidFill>
                  <a:srgbClr val="404040"/>
                </a:solidFill>
                <a:cs typeface="Arial"/>
              </a:rPr>
              <a:t>be </a:t>
            </a:r>
            <a:r>
              <a:rPr sz="1200" dirty="0">
                <a:solidFill>
                  <a:srgbClr val="404040"/>
                </a:solidFill>
                <a:cs typeface="Arial"/>
              </a:rPr>
              <a:t>subject</a:t>
            </a:r>
            <a:r>
              <a:rPr sz="1200" spc="-60" dirty="0">
                <a:solidFill>
                  <a:srgbClr val="404040"/>
                </a:solidFill>
                <a:cs typeface="Arial"/>
              </a:rPr>
              <a:t> </a:t>
            </a:r>
            <a:r>
              <a:rPr sz="1200" dirty="0">
                <a:solidFill>
                  <a:srgbClr val="404040"/>
                </a:solidFill>
                <a:cs typeface="Arial"/>
              </a:rPr>
              <a:t>to</a:t>
            </a:r>
            <a:r>
              <a:rPr sz="1200" spc="-25" dirty="0">
                <a:solidFill>
                  <a:srgbClr val="404040"/>
                </a:solidFill>
                <a:cs typeface="Arial"/>
              </a:rPr>
              <a:t> </a:t>
            </a:r>
            <a:r>
              <a:rPr sz="1200" dirty="0">
                <a:solidFill>
                  <a:srgbClr val="404040"/>
                </a:solidFill>
                <a:cs typeface="Arial"/>
              </a:rPr>
              <a:t>change</a:t>
            </a:r>
            <a:r>
              <a:rPr sz="1200" spc="-40" dirty="0">
                <a:solidFill>
                  <a:srgbClr val="404040"/>
                </a:solidFill>
                <a:cs typeface="Arial"/>
              </a:rPr>
              <a:t> </a:t>
            </a:r>
            <a:r>
              <a:rPr sz="1200" dirty="0">
                <a:solidFill>
                  <a:srgbClr val="404040"/>
                </a:solidFill>
                <a:cs typeface="Arial"/>
              </a:rPr>
              <a:t>as</a:t>
            </a:r>
            <a:r>
              <a:rPr sz="1200" spc="-25" dirty="0">
                <a:solidFill>
                  <a:srgbClr val="404040"/>
                </a:solidFill>
                <a:cs typeface="Arial"/>
              </a:rPr>
              <a:t> </a:t>
            </a:r>
            <a:r>
              <a:rPr sz="1200" dirty="0">
                <a:solidFill>
                  <a:srgbClr val="404040"/>
                </a:solidFill>
                <a:cs typeface="Arial"/>
              </a:rPr>
              <a:t>designs</a:t>
            </a:r>
            <a:r>
              <a:rPr sz="1200" spc="-45" dirty="0">
                <a:solidFill>
                  <a:srgbClr val="404040"/>
                </a:solidFill>
                <a:cs typeface="Arial"/>
              </a:rPr>
              <a:t> </a:t>
            </a:r>
            <a:r>
              <a:rPr sz="1200" dirty="0">
                <a:solidFill>
                  <a:srgbClr val="404040"/>
                </a:solidFill>
                <a:cs typeface="Arial"/>
              </a:rPr>
              <a:t>are</a:t>
            </a:r>
            <a:r>
              <a:rPr sz="1200" spc="-25" dirty="0">
                <a:solidFill>
                  <a:srgbClr val="404040"/>
                </a:solidFill>
                <a:cs typeface="Arial"/>
              </a:rPr>
              <a:t> </a:t>
            </a:r>
            <a:r>
              <a:rPr sz="1200" dirty="0">
                <a:solidFill>
                  <a:srgbClr val="404040"/>
                </a:solidFill>
                <a:cs typeface="Arial"/>
              </a:rPr>
              <a:t>refined</a:t>
            </a:r>
            <a:r>
              <a:rPr sz="1200" spc="-40" dirty="0">
                <a:solidFill>
                  <a:srgbClr val="404040"/>
                </a:solidFill>
                <a:cs typeface="Arial"/>
              </a:rPr>
              <a:t> </a:t>
            </a:r>
            <a:r>
              <a:rPr sz="1200" dirty="0">
                <a:solidFill>
                  <a:srgbClr val="404040"/>
                </a:solidFill>
                <a:cs typeface="Arial"/>
              </a:rPr>
              <a:t>and</a:t>
            </a:r>
            <a:r>
              <a:rPr sz="1200" spc="-25" dirty="0">
                <a:solidFill>
                  <a:srgbClr val="404040"/>
                </a:solidFill>
                <a:cs typeface="Arial"/>
              </a:rPr>
              <a:t> </a:t>
            </a:r>
            <a:r>
              <a:rPr sz="1200" spc="-10" dirty="0">
                <a:solidFill>
                  <a:srgbClr val="404040"/>
                </a:solidFill>
                <a:cs typeface="Arial"/>
              </a:rPr>
              <a:t>impact</a:t>
            </a:r>
            <a:r>
              <a:rPr lang="en-US" sz="1200" spc="-10" dirty="0">
                <a:solidFill>
                  <a:srgbClr val="404040"/>
                </a:solidFill>
                <a:cs typeface="Arial"/>
              </a:rPr>
              <a:t>s</a:t>
            </a:r>
            <a:r>
              <a:rPr lang="en-US" sz="1200" dirty="0">
                <a:solidFill>
                  <a:srgbClr val="000000"/>
                </a:solidFill>
                <a:cs typeface="Arial"/>
              </a:rPr>
              <a:t> </a:t>
            </a:r>
            <a:r>
              <a:rPr lang="en-US" sz="1200" spc="-10" dirty="0">
                <a:solidFill>
                  <a:srgbClr val="404040"/>
                </a:solidFill>
                <a:cs typeface="Arial"/>
              </a:rPr>
              <a:t>quantified.</a:t>
            </a:r>
            <a:endParaRPr lang="en-US" sz="1200" dirty="0">
              <a:solidFill>
                <a:srgbClr val="000000"/>
              </a:solidFill>
              <a:cs typeface="Arial"/>
            </a:endParaRPr>
          </a:p>
          <a:p>
            <a:pPr marR="5715" algn="r"/>
            <a:r>
              <a:rPr sz="1200" dirty="0">
                <a:solidFill>
                  <a:srgbClr val="404040"/>
                </a:solidFill>
                <a:cs typeface="Arial"/>
              </a:rPr>
              <a:t>**Designed</a:t>
            </a:r>
            <a:r>
              <a:rPr sz="1200" spc="-70" dirty="0">
                <a:solidFill>
                  <a:srgbClr val="404040"/>
                </a:solidFill>
                <a:cs typeface="Arial"/>
              </a:rPr>
              <a:t> </a:t>
            </a:r>
            <a:r>
              <a:rPr sz="1200" dirty="0">
                <a:solidFill>
                  <a:srgbClr val="404040"/>
                </a:solidFill>
                <a:cs typeface="Arial"/>
              </a:rPr>
              <a:t>and</a:t>
            </a:r>
            <a:r>
              <a:rPr sz="1200" spc="-30" dirty="0">
                <a:solidFill>
                  <a:srgbClr val="404040"/>
                </a:solidFill>
                <a:cs typeface="Arial"/>
              </a:rPr>
              <a:t> </a:t>
            </a:r>
            <a:r>
              <a:rPr sz="1200" dirty="0">
                <a:solidFill>
                  <a:srgbClr val="404040"/>
                </a:solidFill>
                <a:cs typeface="Arial"/>
              </a:rPr>
              <a:t>constructed</a:t>
            </a:r>
            <a:r>
              <a:rPr sz="1200" spc="-60" dirty="0">
                <a:solidFill>
                  <a:srgbClr val="404040"/>
                </a:solidFill>
                <a:cs typeface="Arial"/>
              </a:rPr>
              <a:t> </a:t>
            </a:r>
            <a:r>
              <a:rPr sz="1200" dirty="0">
                <a:solidFill>
                  <a:srgbClr val="404040"/>
                </a:solidFill>
                <a:cs typeface="Arial"/>
              </a:rPr>
              <a:t>by</a:t>
            </a:r>
            <a:r>
              <a:rPr sz="1200" spc="-25" dirty="0">
                <a:solidFill>
                  <a:srgbClr val="404040"/>
                </a:solidFill>
                <a:cs typeface="Arial"/>
              </a:rPr>
              <a:t> </a:t>
            </a:r>
            <a:r>
              <a:rPr sz="1200" spc="-20" dirty="0">
                <a:solidFill>
                  <a:srgbClr val="404040"/>
                </a:solidFill>
                <a:cs typeface="Arial"/>
              </a:rPr>
              <a:t>CPRA</a:t>
            </a:r>
            <a:endParaRPr sz="1200" dirty="0">
              <a:solidFill>
                <a:srgbClr val="000000"/>
              </a:solidFill>
              <a:cs typeface="Arial"/>
            </a:endParaRPr>
          </a:p>
        </p:txBody>
      </p:sp>
      <p:graphicFrame>
        <p:nvGraphicFramePr>
          <p:cNvPr id="7" name="object 6">
            <a:extLst>
              <a:ext uri="{FF2B5EF4-FFF2-40B4-BE49-F238E27FC236}">
                <a16:creationId xmlns:a16="http://schemas.microsoft.com/office/drawing/2014/main" id="{5E7C1EF3-5F77-951F-115B-81B4357983E7}"/>
              </a:ext>
            </a:extLst>
          </p:cNvPr>
          <p:cNvGraphicFramePr>
            <a:graphicFrameLocks noGrp="1"/>
          </p:cNvGraphicFramePr>
          <p:nvPr>
            <p:extLst>
              <p:ext uri="{D42A27DB-BD31-4B8C-83A1-F6EECF244321}">
                <p14:modId xmlns:p14="http://schemas.microsoft.com/office/powerpoint/2010/main" val="2184880155"/>
              </p:ext>
            </p:extLst>
          </p:nvPr>
        </p:nvGraphicFramePr>
        <p:xfrm>
          <a:off x="576590" y="1125416"/>
          <a:ext cx="11038820" cy="5221447"/>
        </p:xfrm>
        <a:graphic>
          <a:graphicData uri="http://schemas.openxmlformats.org/drawingml/2006/table">
            <a:tbl>
              <a:tblPr firstRow="1" bandRow="1"/>
              <a:tblGrid>
                <a:gridCol w="1839804">
                  <a:extLst>
                    <a:ext uri="{9D8B030D-6E8A-4147-A177-3AD203B41FA5}">
                      <a16:colId xmlns:a16="http://schemas.microsoft.com/office/drawing/2014/main" val="20000"/>
                    </a:ext>
                  </a:extLst>
                </a:gridCol>
                <a:gridCol w="7380048">
                  <a:extLst>
                    <a:ext uri="{9D8B030D-6E8A-4147-A177-3AD203B41FA5}">
                      <a16:colId xmlns:a16="http://schemas.microsoft.com/office/drawing/2014/main" val="20001"/>
                    </a:ext>
                  </a:extLst>
                </a:gridCol>
                <a:gridCol w="1818968">
                  <a:extLst>
                    <a:ext uri="{9D8B030D-6E8A-4147-A177-3AD203B41FA5}">
                      <a16:colId xmlns:a16="http://schemas.microsoft.com/office/drawing/2014/main" val="20002"/>
                    </a:ext>
                  </a:extLst>
                </a:gridCol>
              </a:tblGrid>
              <a:tr h="62226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590"/>
                        </a:spcBef>
                      </a:pPr>
                      <a:r>
                        <a:rPr sz="1800" dirty="0">
                          <a:latin typeface="Arial"/>
                          <a:cs typeface="Arial"/>
                        </a:rPr>
                        <a:t>Contract</a:t>
                      </a:r>
                      <a:r>
                        <a:rPr sz="1800" spc="-45" dirty="0">
                          <a:latin typeface="Arial"/>
                          <a:cs typeface="Arial"/>
                        </a:rPr>
                        <a:t> </a:t>
                      </a:r>
                      <a:r>
                        <a:rPr sz="1800" spc="-25" dirty="0">
                          <a:latin typeface="Arial"/>
                          <a:cs typeface="Arial"/>
                        </a:rPr>
                        <a:t>ID</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Description</a:t>
                      </a:r>
                      <a:endParaRPr sz="1800" dirty="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590"/>
                        </a:spcBef>
                      </a:pPr>
                      <a:r>
                        <a:rPr sz="1800" spc="-10" dirty="0">
                          <a:latin typeface="Arial"/>
                          <a:cs typeface="Arial"/>
                        </a:rPr>
                        <a:t>Award</a:t>
                      </a:r>
                      <a:endParaRPr sz="1800">
                        <a:latin typeface="Arial"/>
                        <a:cs typeface="Arial"/>
                      </a:endParaRPr>
                    </a:p>
                  </a:txBody>
                  <a:tcPr marL="0" marR="0" marT="20193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C7C7C7"/>
                    </a:solidFill>
                  </a:tcPr>
                </a:tc>
                <a:extLst>
                  <a:ext uri="{0D108BD9-81ED-4DB2-BD59-A6C34878D82A}">
                    <a16:rowId xmlns:a16="http://schemas.microsoft.com/office/drawing/2014/main" val="10000"/>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103</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gn="l">
                        <a:lnSpc>
                          <a:spcPct val="100000"/>
                        </a:lnSpc>
                        <a:spcBef>
                          <a:spcPts val="1065"/>
                        </a:spcBef>
                      </a:pPr>
                      <a:r>
                        <a:rPr lang="en-US" sz="1800" dirty="0">
                          <a:latin typeface="Arial"/>
                          <a:cs typeface="Arial"/>
                        </a:rPr>
                        <a:t> </a:t>
                      </a:r>
                      <a:r>
                        <a:rPr sz="1800" dirty="0">
                          <a:latin typeface="Arial"/>
                          <a:cs typeface="Arial"/>
                        </a:rPr>
                        <a:t>Levee</a:t>
                      </a:r>
                      <a:r>
                        <a:rPr sz="1800" spc="-4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1.0</a:t>
                      </a:r>
                      <a:r>
                        <a:rPr sz="1800" spc="-40" dirty="0">
                          <a:latin typeface="Arial"/>
                          <a:cs typeface="Arial"/>
                        </a:rPr>
                        <a:t> </a:t>
                      </a:r>
                      <a:r>
                        <a:rPr sz="1800" dirty="0">
                          <a:latin typeface="Arial"/>
                          <a:cs typeface="Arial"/>
                        </a:rPr>
                        <a:t>mi.),</a:t>
                      </a:r>
                      <a:r>
                        <a:rPr sz="1800" spc="-45" dirty="0">
                          <a:latin typeface="Arial"/>
                          <a:cs typeface="Arial"/>
                        </a:rPr>
                        <a:t> </a:t>
                      </a:r>
                      <a:r>
                        <a:rPr sz="1800" dirty="0">
                          <a:latin typeface="Arial"/>
                          <a:cs typeface="Arial"/>
                        </a:rPr>
                        <a:t>Floodwall</a:t>
                      </a:r>
                      <a:r>
                        <a:rPr sz="1800" spc="2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40" dirty="0">
                          <a:latin typeface="Arial"/>
                          <a:cs typeface="Arial"/>
                        </a:rPr>
                        <a:t> </a:t>
                      </a:r>
                      <a:r>
                        <a:rPr sz="1800" spc="-25" dirty="0">
                          <a:latin typeface="Arial"/>
                          <a:cs typeface="Arial"/>
                        </a:rPr>
                        <a:t>ft)</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727172222"/>
                  </a:ext>
                </a:extLst>
              </a:tr>
              <a:tr h="78761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109</a:t>
                      </a:r>
                      <a:endParaRPr sz="180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Levee</a:t>
                      </a:r>
                      <a:r>
                        <a:rPr sz="1800" spc="-30" dirty="0">
                          <a:latin typeface="Arial"/>
                          <a:cs typeface="Arial"/>
                        </a:rPr>
                        <a:t> </a:t>
                      </a:r>
                      <a:r>
                        <a:rPr sz="1800" dirty="0">
                          <a:latin typeface="Arial"/>
                          <a:cs typeface="Arial"/>
                        </a:rPr>
                        <a:t>(approx. 1.0</a:t>
                      </a:r>
                      <a:r>
                        <a:rPr sz="1800" spc="-30" dirty="0">
                          <a:latin typeface="Arial"/>
                          <a:cs typeface="Arial"/>
                        </a:rPr>
                        <a:t> </a:t>
                      </a:r>
                      <a:r>
                        <a:rPr sz="1800" dirty="0">
                          <a:latin typeface="Arial"/>
                          <a:cs typeface="Arial"/>
                        </a:rPr>
                        <a:t>mi),</a:t>
                      </a:r>
                      <a:r>
                        <a:rPr sz="1800" spc="-25" dirty="0">
                          <a:latin typeface="Arial"/>
                          <a:cs typeface="Arial"/>
                        </a:rPr>
                        <a:t> </a:t>
                      </a:r>
                      <a:r>
                        <a:rPr sz="1800" dirty="0">
                          <a:latin typeface="Arial"/>
                          <a:cs typeface="Arial"/>
                        </a:rPr>
                        <a:t>(approx.</a:t>
                      </a:r>
                      <a:r>
                        <a:rPr sz="1800" spc="10" dirty="0">
                          <a:latin typeface="Arial"/>
                          <a:cs typeface="Arial"/>
                        </a:rPr>
                        <a:t> </a:t>
                      </a:r>
                      <a:r>
                        <a:rPr sz="1800" dirty="0">
                          <a:latin typeface="Arial"/>
                          <a:cs typeface="Arial"/>
                        </a:rPr>
                        <a:t>500</a:t>
                      </a:r>
                      <a:r>
                        <a:rPr sz="1800" spc="-15" dirty="0">
                          <a:latin typeface="Arial"/>
                          <a:cs typeface="Arial"/>
                        </a:rPr>
                        <a:t> </a:t>
                      </a:r>
                      <a:r>
                        <a:rPr sz="1800" dirty="0">
                          <a:latin typeface="Arial"/>
                          <a:cs typeface="Arial"/>
                        </a:rPr>
                        <a:t>ft),</a:t>
                      </a:r>
                      <a:r>
                        <a:rPr sz="1800" spc="-40" dirty="0">
                          <a:latin typeface="Arial"/>
                          <a:cs typeface="Arial"/>
                        </a:rPr>
                        <a:t> </a:t>
                      </a:r>
                      <a:r>
                        <a:rPr sz="1800" dirty="0">
                          <a:latin typeface="Arial"/>
                          <a:cs typeface="Arial"/>
                        </a:rPr>
                        <a:t>Utility</a:t>
                      </a:r>
                      <a:r>
                        <a:rPr sz="1800" spc="-10" dirty="0">
                          <a:latin typeface="Arial"/>
                          <a:cs typeface="Arial"/>
                        </a:rPr>
                        <a:t> 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0002"/>
                  </a:ext>
                </a:extLst>
              </a:tr>
              <a:tr h="573634">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0" dirty="0">
                          <a:latin typeface="Arial"/>
                          <a:cs typeface="Arial"/>
                        </a:rPr>
                        <a:t> </a:t>
                      </a:r>
                      <a:r>
                        <a:rPr sz="1800" spc="-20" dirty="0">
                          <a:latin typeface="Arial"/>
                          <a:cs typeface="Arial"/>
                        </a:rPr>
                        <a:t>111**</a:t>
                      </a:r>
                      <a:endParaRPr sz="1800" dirty="0">
                        <a:latin typeface="Arial"/>
                        <a:cs typeface="Arial"/>
                      </a:endParaRPr>
                    </a:p>
                  </a:txBody>
                  <a:tcPr marL="0" marR="0" marT="135255" marB="0">
                    <a:lnL w="12700">
                      <a:solidFill>
                        <a:srgbClr val="838479"/>
                      </a:solidFill>
                      <a:prstDash val="soli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Levee</a:t>
                      </a:r>
                      <a:r>
                        <a:rPr sz="1800" spc="-30" dirty="0">
                          <a:latin typeface="Arial"/>
                          <a:cs typeface="Arial"/>
                        </a:rPr>
                        <a:t> </a:t>
                      </a:r>
                      <a:r>
                        <a:rPr sz="1800" dirty="0">
                          <a:latin typeface="Arial"/>
                          <a:cs typeface="Arial"/>
                        </a:rPr>
                        <a:t>(approx. 0.5</a:t>
                      </a:r>
                      <a:r>
                        <a:rPr sz="1800" spc="-30"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Highway</a:t>
                      </a:r>
                      <a:r>
                        <a:rPr sz="1800" spc="15" dirty="0">
                          <a:latin typeface="Arial"/>
                          <a:cs typeface="Arial"/>
                        </a:rPr>
                        <a:t> </a:t>
                      </a:r>
                      <a:r>
                        <a:rPr sz="1800" dirty="0">
                          <a:latin typeface="Arial"/>
                          <a:cs typeface="Arial"/>
                        </a:rPr>
                        <a:t>Ramp,</a:t>
                      </a:r>
                      <a:r>
                        <a:rPr sz="1800" spc="-20" dirty="0">
                          <a:latin typeface="Arial"/>
                          <a:cs typeface="Arial"/>
                        </a:rPr>
                        <a:t> </a:t>
                      </a:r>
                      <a:r>
                        <a:rPr sz="1800" dirty="0">
                          <a:latin typeface="Arial"/>
                          <a:cs typeface="Arial"/>
                        </a:rPr>
                        <a:t>Utility</a:t>
                      </a:r>
                      <a:r>
                        <a:rPr lang="en-US" sz="1800" dirty="0">
                          <a:latin typeface="Arial"/>
                          <a:cs typeface="Arial"/>
                        </a:rPr>
                        <a:t> </a:t>
                      </a:r>
                      <a:r>
                        <a:rPr sz="1800" spc="-10" dirty="0">
                          <a:latin typeface="Arial"/>
                          <a:cs typeface="Arial"/>
                        </a:rPr>
                        <a:t>Crossings</a:t>
                      </a:r>
                      <a:endParaRPr sz="1800" dirty="0">
                        <a:latin typeface="Arial"/>
                        <a:cs typeface="Arial"/>
                      </a:endParaRPr>
                    </a:p>
                  </a:txBody>
                  <a:tcPr marL="0" marR="0" marT="13525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cap="flat" cmpd="sng" algn="ctr">
                      <a:solidFill>
                        <a:srgbClr val="838479"/>
                      </a:solidFill>
                      <a:prstDash val="solid"/>
                      <a:round/>
                      <a:headEnd type="none" w="med" len="med"/>
                      <a:tailEnd type="none" w="med" len="med"/>
                    </a:lnL>
                    <a:lnR w="12700">
                      <a:solidFill>
                        <a:srgbClr val="838479"/>
                      </a:solidFill>
                      <a:prstDash val="solid"/>
                    </a:lnR>
                    <a:lnT w="12700" cap="flat" cmpd="sng" algn="ctr">
                      <a:solidFill>
                        <a:srgbClr val="838479"/>
                      </a:solidFill>
                      <a:prstDash val="solid"/>
                      <a:round/>
                      <a:headEnd type="none" w="med" len="med"/>
                      <a:tailEnd type="none" w="med" len="me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4"/>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112**</a:t>
                      </a:r>
                      <a:endParaRPr sz="180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431165">
                        <a:lnSpc>
                          <a:spcPts val="2120"/>
                        </a:lnSpc>
                        <a:spcBef>
                          <a:spcPts val="35"/>
                        </a:spcBef>
                      </a:pPr>
                      <a:r>
                        <a:rPr lang="en-US" sz="1800" dirty="0">
                          <a:latin typeface="Arial"/>
                          <a:cs typeface="Arial"/>
                        </a:rPr>
                        <a:t> </a:t>
                      </a:r>
                      <a:r>
                        <a:rPr sz="1800" dirty="0">
                          <a:latin typeface="Arial"/>
                          <a:cs typeface="Arial"/>
                        </a:rPr>
                        <a:t>Levee</a:t>
                      </a:r>
                      <a:r>
                        <a:rPr sz="1800" spc="-35" dirty="0">
                          <a:latin typeface="Arial"/>
                          <a:cs typeface="Arial"/>
                        </a:rPr>
                        <a:t> </a:t>
                      </a:r>
                      <a:r>
                        <a:rPr sz="1800" dirty="0">
                          <a:latin typeface="Arial"/>
                          <a:cs typeface="Arial"/>
                        </a:rPr>
                        <a:t>(approx. 1.0</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Rail</a:t>
                      </a:r>
                      <a:r>
                        <a:rPr sz="1800" spc="-25" dirty="0">
                          <a:latin typeface="Arial"/>
                          <a:cs typeface="Arial"/>
                        </a:rPr>
                        <a:t> </a:t>
                      </a:r>
                      <a:r>
                        <a:rPr sz="1800" dirty="0">
                          <a:latin typeface="Arial"/>
                          <a:cs typeface="Arial"/>
                        </a:rPr>
                        <a:t>Road</a:t>
                      </a:r>
                      <a:r>
                        <a:rPr sz="1800" spc="-20" dirty="0">
                          <a:latin typeface="Arial"/>
                          <a:cs typeface="Arial"/>
                        </a:rPr>
                        <a:t> </a:t>
                      </a:r>
                      <a:r>
                        <a:rPr sz="1800" dirty="0">
                          <a:latin typeface="Arial"/>
                          <a:cs typeface="Arial"/>
                        </a:rPr>
                        <a:t>Gate,</a:t>
                      </a:r>
                      <a:r>
                        <a:rPr sz="1800" spc="-25" dirty="0">
                          <a:latin typeface="Arial"/>
                          <a:cs typeface="Arial"/>
                        </a:rPr>
                        <a:t> </a:t>
                      </a:r>
                      <a:r>
                        <a:rPr sz="1800" dirty="0">
                          <a:latin typeface="Arial"/>
                          <a:cs typeface="Arial"/>
                        </a:rPr>
                        <a:t>Floodwall</a:t>
                      </a:r>
                      <a:r>
                        <a:rPr sz="1800" spc="25" dirty="0">
                          <a:latin typeface="Arial"/>
                          <a:cs typeface="Arial"/>
                        </a:rPr>
                        <a:t> </a:t>
                      </a:r>
                      <a:r>
                        <a:rPr sz="1800" spc="-10" dirty="0">
                          <a:latin typeface="Arial"/>
                          <a:cs typeface="Arial"/>
                        </a:rPr>
                        <a:t>(approx. </a:t>
                      </a:r>
                      <a:r>
                        <a:rPr sz="1800" dirty="0">
                          <a:latin typeface="Arial"/>
                          <a:cs typeface="Arial"/>
                        </a:rPr>
                        <a:t>500</a:t>
                      </a:r>
                      <a:r>
                        <a:rPr sz="1800" spc="-5" dirty="0">
                          <a:latin typeface="Arial"/>
                          <a:cs typeface="Arial"/>
                        </a:rPr>
                        <a:t> </a:t>
                      </a:r>
                      <a:r>
                        <a:rPr sz="1800" dirty="0">
                          <a:latin typeface="Arial"/>
                          <a:cs typeface="Arial"/>
                        </a:rPr>
                        <a:t>ft),</a:t>
                      </a:r>
                      <a:r>
                        <a:rPr sz="1800" spc="-35" dirty="0">
                          <a:latin typeface="Arial"/>
                          <a:cs typeface="Arial"/>
                        </a:rPr>
                        <a:t> </a:t>
                      </a:r>
                      <a:r>
                        <a:rPr lang="en-US" sz="1800" spc="-35" dirty="0">
                          <a:latin typeface="Arial"/>
                          <a:cs typeface="Arial"/>
                        </a:rPr>
                        <a:t> </a:t>
                      </a:r>
                      <a:r>
                        <a:rPr sz="1800" dirty="0">
                          <a:latin typeface="Arial"/>
                          <a:cs typeface="Arial"/>
                        </a:rPr>
                        <a:t>Utility</a:t>
                      </a:r>
                      <a:r>
                        <a:rPr sz="1800" spc="5" dirty="0">
                          <a:latin typeface="Arial"/>
                          <a:cs typeface="Arial"/>
                        </a:rPr>
                        <a:t> </a:t>
                      </a:r>
                      <a:r>
                        <a:rPr sz="1800" spc="-10" dirty="0">
                          <a:latin typeface="Arial"/>
                          <a:cs typeface="Arial"/>
                        </a:rPr>
                        <a:t>Crossings</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5"/>
                  </a:ext>
                </a:extLst>
              </a:tr>
              <a:tr h="678907">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0" dirty="0">
                          <a:latin typeface="Arial"/>
                          <a:cs typeface="Arial"/>
                        </a:rPr>
                        <a:t>113**</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marR="277495">
                        <a:lnSpc>
                          <a:spcPts val="2120"/>
                        </a:lnSpc>
                        <a:spcBef>
                          <a:spcPts val="35"/>
                        </a:spcBef>
                      </a:pPr>
                      <a:r>
                        <a:rPr lang="en-US" sz="1800" dirty="0">
                          <a:latin typeface="Arial"/>
                          <a:cs typeface="Arial"/>
                        </a:rPr>
                        <a:t> </a:t>
                      </a:r>
                      <a:r>
                        <a:rPr sz="1800" dirty="0">
                          <a:latin typeface="Arial"/>
                          <a:cs typeface="Arial"/>
                        </a:rPr>
                        <a:t>Levee</a:t>
                      </a:r>
                      <a:r>
                        <a:rPr sz="1800" spc="-35"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0.5</a:t>
                      </a:r>
                      <a:r>
                        <a:rPr sz="1800" spc="-35" dirty="0">
                          <a:latin typeface="Arial"/>
                          <a:cs typeface="Arial"/>
                        </a:rPr>
                        <a:t> </a:t>
                      </a:r>
                      <a:r>
                        <a:rPr sz="1800" dirty="0">
                          <a:latin typeface="Arial"/>
                          <a:cs typeface="Arial"/>
                        </a:rPr>
                        <a:t>mi),</a:t>
                      </a:r>
                      <a:r>
                        <a:rPr sz="1800" spc="-35" dirty="0">
                          <a:latin typeface="Arial"/>
                          <a:cs typeface="Arial"/>
                        </a:rPr>
                        <a:t> </a:t>
                      </a:r>
                      <a:r>
                        <a:rPr sz="1800" dirty="0">
                          <a:latin typeface="Arial"/>
                          <a:cs typeface="Arial"/>
                        </a:rPr>
                        <a:t>Floodwall</a:t>
                      </a:r>
                      <a:r>
                        <a:rPr sz="1800" spc="10" dirty="0">
                          <a:latin typeface="Arial"/>
                          <a:cs typeface="Arial"/>
                        </a:rPr>
                        <a:t> </a:t>
                      </a:r>
                      <a:r>
                        <a:rPr sz="1800" dirty="0">
                          <a:latin typeface="Arial"/>
                          <a:cs typeface="Arial"/>
                        </a:rPr>
                        <a:t>(approx.</a:t>
                      </a:r>
                      <a:r>
                        <a:rPr sz="1800" spc="5" dirty="0">
                          <a:latin typeface="Arial"/>
                          <a:cs typeface="Arial"/>
                        </a:rPr>
                        <a:t> </a:t>
                      </a:r>
                      <a:r>
                        <a:rPr sz="1800" dirty="0">
                          <a:latin typeface="Arial"/>
                          <a:cs typeface="Arial"/>
                        </a:rPr>
                        <a:t>500</a:t>
                      </a:r>
                      <a:r>
                        <a:rPr sz="1800" spc="-20" dirty="0">
                          <a:latin typeface="Arial"/>
                          <a:cs typeface="Arial"/>
                        </a:rPr>
                        <a:t> </a:t>
                      </a:r>
                      <a:r>
                        <a:rPr sz="1800" dirty="0">
                          <a:latin typeface="Arial"/>
                          <a:cs typeface="Arial"/>
                        </a:rPr>
                        <a:t>ft),</a:t>
                      </a:r>
                      <a:r>
                        <a:rPr sz="1800" spc="-50" dirty="0">
                          <a:latin typeface="Arial"/>
                          <a:cs typeface="Arial"/>
                        </a:rPr>
                        <a:t> </a:t>
                      </a:r>
                      <a:r>
                        <a:rPr sz="1800" dirty="0">
                          <a:latin typeface="Arial"/>
                          <a:cs typeface="Arial"/>
                        </a:rPr>
                        <a:t>Rail</a:t>
                      </a:r>
                      <a:r>
                        <a:rPr sz="1800" spc="-20" dirty="0">
                          <a:latin typeface="Arial"/>
                          <a:cs typeface="Arial"/>
                        </a:rPr>
                        <a:t> Road Gate</a:t>
                      </a:r>
                      <a:endParaRPr sz="1800" dirty="0">
                        <a:latin typeface="Arial"/>
                        <a:cs typeface="Arial"/>
                      </a:endParaRPr>
                    </a:p>
                  </a:txBody>
                  <a:tcPr marL="0" marR="0" marT="4445"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C8C8C8"/>
                    </a:solidFill>
                  </a:tcPr>
                </a:tc>
                <a:extLst>
                  <a:ext uri="{0D108BD9-81ED-4DB2-BD59-A6C34878D82A}">
                    <a16:rowId xmlns:a16="http://schemas.microsoft.com/office/drawing/2014/main" val="10006"/>
                  </a:ext>
                </a:extLst>
              </a:tr>
              <a:tr h="516995">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sz="1800" dirty="0">
                          <a:latin typeface="Arial"/>
                          <a:cs typeface="Arial"/>
                        </a:rPr>
                        <a:t>WSLP</a:t>
                      </a:r>
                      <a:r>
                        <a:rPr sz="1800" spc="-45" dirty="0">
                          <a:latin typeface="Arial"/>
                          <a:cs typeface="Arial"/>
                        </a:rPr>
                        <a:t> </a:t>
                      </a:r>
                      <a:r>
                        <a:rPr sz="1800" spc="-25" dirty="0">
                          <a:latin typeface="Arial"/>
                          <a:cs typeface="Arial"/>
                        </a:rPr>
                        <a:t>114</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065"/>
                        </a:spcBef>
                      </a:pPr>
                      <a:r>
                        <a:rPr lang="en-US" sz="1800" dirty="0">
                          <a:latin typeface="Arial"/>
                          <a:cs typeface="Arial"/>
                        </a:rPr>
                        <a:t> </a:t>
                      </a:r>
                      <a:r>
                        <a:rPr sz="1800" dirty="0">
                          <a:latin typeface="Arial"/>
                          <a:cs typeface="Arial"/>
                        </a:rPr>
                        <a:t>Pump</a:t>
                      </a:r>
                      <a:r>
                        <a:rPr sz="1800" spc="-35" dirty="0">
                          <a:latin typeface="Arial"/>
                          <a:cs typeface="Arial"/>
                        </a:rPr>
                        <a:t> </a:t>
                      </a:r>
                      <a:r>
                        <a:rPr sz="1800" dirty="0">
                          <a:latin typeface="Arial"/>
                          <a:cs typeface="Arial"/>
                        </a:rPr>
                        <a:t>Stations (2</a:t>
                      </a:r>
                      <a:r>
                        <a:rPr sz="1800" spc="-25" dirty="0">
                          <a:latin typeface="Arial"/>
                          <a:cs typeface="Arial"/>
                        </a:rPr>
                        <a:t> </a:t>
                      </a:r>
                      <a:r>
                        <a:rPr sz="1800" dirty="0">
                          <a:latin typeface="Arial"/>
                          <a:cs typeface="Arial"/>
                        </a:rPr>
                        <a:t>–</a:t>
                      </a:r>
                      <a:r>
                        <a:rPr sz="1800" spc="-20" dirty="0">
                          <a:latin typeface="Arial"/>
                          <a:cs typeface="Arial"/>
                        </a:rPr>
                        <a:t> </a:t>
                      </a:r>
                      <a:r>
                        <a:rPr sz="1800" dirty="0">
                          <a:latin typeface="Arial"/>
                          <a:cs typeface="Arial"/>
                        </a:rPr>
                        <a:t>2,000</a:t>
                      </a:r>
                      <a:r>
                        <a:rPr sz="1800" spc="-20" dirty="0">
                          <a:latin typeface="Arial"/>
                          <a:cs typeface="Arial"/>
                        </a:rPr>
                        <a:t> cfs)</a:t>
                      </a:r>
                      <a:endParaRPr sz="1800" dirty="0">
                        <a:latin typeface="Arial"/>
                        <a:cs typeface="Arial"/>
                      </a:endParaRPr>
                    </a:p>
                  </a:txBody>
                  <a:tcPr marL="0" marR="0" marT="135255"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040"/>
                        </a:spcBef>
                      </a:pPr>
                      <a:r>
                        <a:rPr lang="en-US" sz="1800" dirty="0">
                          <a:latin typeface="Arial"/>
                          <a:cs typeface="Arial"/>
                        </a:rPr>
                        <a:t>2</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32080" marB="0">
                    <a:lnL w="12700">
                      <a:solidFill>
                        <a:srgbClr val="838479"/>
                      </a:solidFill>
                      <a:prstDash val="solid"/>
                    </a:lnL>
                    <a:lnR w="12700">
                      <a:solidFill>
                        <a:srgbClr val="838479"/>
                      </a:solidFill>
                      <a:prstDash val="solid"/>
                    </a:lnR>
                    <a:lnT w="12700">
                      <a:solidFill>
                        <a:srgbClr val="838479"/>
                      </a:solidFill>
                      <a:prstDash val="solid"/>
                    </a:lnT>
                    <a:lnB w="12700" cap="flat" cmpd="sng" algn="ctr">
                      <a:solidFill>
                        <a:srgbClr val="838479"/>
                      </a:solidFill>
                      <a:prstDash val="solid"/>
                      <a:round/>
                      <a:headEnd type="none" w="med" len="med"/>
                      <a:tailEnd type="none" w="med" len="me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0007"/>
                  </a:ext>
                </a:extLst>
              </a:tr>
              <a:tr h="575509">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430"/>
                        </a:spcBef>
                      </a:pPr>
                      <a:r>
                        <a:rPr sz="1800" dirty="0">
                          <a:latin typeface="Arial"/>
                          <a:cs typeface="Arial"/>
                        </a:rPr>
                        <a:t>WSLP</a:t>
                      </a:r>
                      <a:r>
                        <a:rPr sz="1800" spc="-45" dirty="0">
                          <a:latin typeface="Arial"/>
                          <a:cs typeface="Arial"/>
                        </a:rPr>
                        <a:t> </a:t>
                      </a:r>
                      <a:r>
                        <a:rPr sz="1800" spc="-25" dirty="0">
                          <a:latin typeface="Arial"/>
                          <a:cs typeface="Arial"/>
                        </a:rPr>
                        <a:t>114</a:t>
                      </a:r>
                      <a:r>
                        <a:rPr lang="en-US" sz="1800" spc="-25" dirty="0">
                          <a:latin typeface="Arial"/>
                          <a:cs typeface="Arial"/>
                        </a:rPr>
                        <a:t>a</a:t>
                      </a:r>
                      <a:endParaRPr sz="1800" dirty="0">
                        <a:latin typeface="Arial"/>
                        <a:cs typeface="Arial"/>
                      </a:endParaRPr>
                    </a:p>
                  </a:txBody>
                  <a:tcPr marL="0" marR="0" marT="181610" marB="0">
                    <a:lnL w="12700">
                      <a:solidFill>
                        <a:srgbClr val="838479"/>
                      </a:solidFill>
                      <a:prstDash val="soli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marL="6985">
                        <a:lnSpc>
                          <a:spcPct val="100000"/>
                        </a:lnSpc>
                        <a:spcBef>
                          <a:spcPts val="1345"/>
                        </a:spcBef>
                      </a:pPr>
                      <a:r>
                        <a:rPr lang="en-US" sz="1800" dirty="0">
                          <a:latin typeface="+mn-lt"/>
                          <a:cs typeface="Calibri"/>
                        </a:rPr>
                        <a:t> </a:t>
                      </a:r>
                      <a:r>
                        <a:rPr sz="1800" dirty="0">
                          <a:latin typeface="+mn-lt"/>
                          <a:cs typeface="Calibri"/>
                        </a:rPr>
                        <a:t>Hope</a:t>
                      </a:r>
                      <a:r>
                        <a:rPr sz="1800" spc="-40" dirty="0">
                          <a:latin typeface="+mn-lt"/>
                          <a:cs typeface="Calibri"/>
                        </a:rPr>
                        <a:t> </a:t>
                      </a:r>
                      <a:r>
                        <a:rPr sz="1800" dirty="0">
                          <a:latin typeface="+mn-lt"/>
                          <a:cs typeface="Calibri"/>
                        </a:rPr>
                        <a:t>and</a:t>
                      </a:r>
                      <a:r>
                        <a:rPr sz="1800" spc="-35" dirty="0">
                          <a:latin typeface="+mn-lt"/>
                          <a:cs typeface="Calibri"/>
                        </a:rPr>
                        <a:t> </a:t>
                      </a:r>
                      <a:r>
                        <a:rPr sz="1800" dirty="0">
                          <a:latin typeface="+mn-lt"/>
                          <a:cs typeface="Calibri"/>
                        </a:rPr>
                        <a:t>Prescott</a:t>
                      </a:r>
                      <a:r>
                        <a:rPr sz="1800" spc="-45" dirty="0">
                          <a:latin typeface="+mn-lt"/>
                          <a:cs typeface="Calibri"/>
                        </a:rPr>
                        <a:t> </a:t>
                      </a:r>
                      <a:r>
                        <a:rPr sz="1800" dirty="0">
                          <a:latin typeface="+mn-lt"/>
                          <a:cs typeface="Calibri"/>
                        </a:rPr>
                        <a:t>Drainage</a:t>
                      </a:r>
                      <a:r>
                        <a:rPr sz="1800" spc="-25" dirty="0">
                          <a:latin typeface="+mn-lt"/>
                          <a:cs typeface="Calibri"/>
                        </a:rPr>
                        <a:t> </a:t>
                      </a:r>
                      <a:r>
                        <a:rPr sz="1800" spc="-10" dirty="0">
                          <a:latin typeface="+mn-lt"/>
                          <a:cs typeface="Calibri"/>
                        </a:rPr>
                        <a:t>Structures</a:t>
                      </a:r>
                      <a:endParaRPr sz="1800" dirty="0">
                        <a:latin typeface="+mn-lt"/>
                        <a:cs typeface="Calibri"/>
                      </a:endParaRPr>
                    </a:p>
                  </a:txBody>
                  <a:tcPr marL="0" marR="0" marT="170815" marB="0">
                    <a:lnL w="12700" cap="flat" cmpd="sng" algn="ctr">
                      <a:solidFill>
                        <a:srgbClr val="838479"/>
                      </a:solidFill>
                      <a:prstDash val="solid"/>
                      <a:round/>
                      <a:headEnd type="none" w="med" len="med"/>
                      <a:tailEnd type="none" w="med" len="med"/>
                    </a:lnL>
                    <a:lnR w="12700" cap="flat" cmpd="sng" algn="ctr">
                      <a:solidFill>
                        <a:srgbClr val="838479"/>
                      </a:solidFill>
                      <a:prstDash val="solid"/>
                      <a:round/>
                      <a:headEnd type="none" w="med" len="med"/>
                      <a:tailEnd type="none" w="med" len="me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tc>
                  <a:txBody>
                    <a:bodyPr/>
                    <a:lstStyle>
                      <a:lvl1pPr marL="0" algn="l" defTabSz="514350" rtl="0" eaLnBrk="1" latinLnBrk="0" hangingPunct="1">
                        <a:defRPr sz="1013" kern="1200">
                          <a:solidFill>
                            <a:schemeClr val="tx1"/>
                          </a:solidFill>
                          <a:latin typeface="Arial"/>
                        </a:defRPr>
                      </a:lvl1pPr>
                      <a:lvl2pPr marL="257175" algn="l" defTabSz="514350" rtl="0" eaLnBrk="1" latinLnBrk="0" hangingPunct="1">
                        <a:defRPr sz="1013" kern="1200">
                          <a:solidFill>
                            <a:schemeClr val="tx1"/>
                          </a:solidFill>
                          <a:latin typeface="Arial"/>
                        </a:defRPr>
                      </a:lvl2pPr>
                      <a:lvl3pPr marL="514350" algn="l" defTabSz="514350" rtl="0" eaLnBrk="1" latinLnBrk="0" hangingPunct="1">
                        <a:defRPr sz="1013" kern="1200">
                          <a:solidFill>
                            <a:schemeClr val="tx1"/>
                          </a:solidFill>
                          <a:latin typeface="Arial"/>
                        </a:defRPr>
                      </a:lvl3pPr>
                      <a:lvl4pPr marL="771525" algn="l" defTabSz="514350" rtl="0" eaLnBrk="1" latinLnBrk="0" hangingPunct="1">
                        <a:defRPr sz="1013" kern="1200">
                          <a:solidFill>
                            <a:schemeClr val="tx1"/>
                          </a:solidFill>
                          <a:latin typeface="Arial"/>
                        </a:defRPr>
                      </a:lvl4pPr>
                      <a:lvl5pPr marL="1028700" algn="l" defTabSz="514350" rtl="0" eaLnBrk="1" latinLnBrk="0" hangingPunct="1">
                        <a:defRPr sz="1013" kern="1200">
                          <a:solidFill>
                            <a:schemeClr val="tx1"/>
                          </a:solidFill>
                          <a:latin typeface="Arial"/>
                        </a:defRPr>
                      </a:lvl5pPr>
                      <a:lvl6pPr marL="1285875" algn="l" defTabSz="514350" rtl="0" eaLnBrk="1" latinLnBrk="0" hangingPunct="1">
                        <a:defRPr sz="1013" kern="1200">
                          <a:solidFill>
                            <a:schemeClr val="tx1"/>
                          </a:solidFill>
                          <a:latin typeface="Arial"/>
                        </a:defRPr>
                      </a:lvl6pPr>
                      <a:lvl7pPr marL="1543050" algn="l" defTabSz="514350" rtl="0" eaLnBrk="1" latinLnBrk="0" hangingPunct="1">
                        <a:defRPr sz="1013" kern="1200">
                          <a:solidFill>
                            <a:schemeClr val="tx1"/>
                          </a:solidFill>
                          <a:latin typeface="Arial"/>
                        </a:defRPr>
                      </a:lvl7pPr>
                      <a:lvl8pPr marL="1800225" algn="l" defTabSz="514350" rtl="0" eaLnBrk="1" latinLnBrk="0" hangingPunct="1">
                        <a:defRPr sz="1013" kern="1200">
                          <a:solidFill>
                            <a:schemeClr val="tx1"/>
                          </a:solidFill>
                          <a:latin typeface="Arial"/>
                        </a:defRPr>
                      </a:lvl8pPr>
                      <a:lvl9pPr marL="2057400" algn="l" defTabSz="514350" rtl="0" eaLnBrk="1" latinLnBrk="0" hangingPunct="1">
                        <a:defRPr sz="1013" kern="1200">
                          <a:solidFill>
                            <a:schemeClr val="tx1"/>
                          </a:solidFill>
                          <a:latin typeface="Arial"/>
                        </a:defRPr>
                      </a:lvl9pPr>
                    </a:lstStyle>
                    <a:p>
                      <a:pPr algn="ctr">
                        <a:lnSpc>
                          <a:spcPct val="100000"/>
                        </a:lnSpc>
                        <a:spcBef>
                          <a:spcPts val="1370"/>
                        </a:spcBef>
                      </a:pPr>
                      <a:r>
                        <a:rPr lang="en-US" sz="1800" dirty="0">
                          <a:latin typeface="Arial"/>
                          <a:cs typeface="Arial"/>
                        </a:rPr>
                        <a:t>1</a:t>
                      </a:r>
                      <a:r>
                        <a:rPr sz="1800" dirty="0">
                          <a:latin typeface="Arial"/>
                          <a:cs typeface="Arial"/>
                        </a:rPr>
                        <a:t>Q</a:t>
                      </a:r>
                      <a:r>
                        <a:rPr sz="1800" spc="-5" dirty="0">
                          <a:latin typeface="Arial"/>
                          <a:cs typeface="Arial"/>
                        </a:rPr>
                        <a:t> </a:t>
                      </a:r>
                      <a:r>
                        <a:rPr sz="1800" spc="-20" dirty="0">
                          <a:latin typeface="Arial"/>
                          <a:cs typeface="Arial"/>
                        </a:rPr>
                        <a:t>202</a:t>
                      </a:r>
                      <a:r>
                        <a:rPr lang="en-US" sz="1800" spc="-20" dirty="0">
                          <a:latin typeface="Arial"/>
                          <a:cs typeface="Arial"/>
                        </a:rPr>
                        <a:t>4</a:t>
                      </a:r>
                      <a:endParaRPr sz="1800" dirty="0">
                        <a:latin typeface="Arial"/>
                        <a:cs typeface="Arial"/>
                      </a:endParaRPr>
                    </a:p>
                  </a:txBody>
                  <a:tcPr marL="0" marR="0" marT="173990" marB="0">
                    <a:lnL w="12700" cap="flat" cmpd="sng" algn="ctr">
                      <a:solidFill>
                        <a:srgbClr val="838479"/>
                      </a:solidFill>
                      <a:prstDash val="solid"/>
                      <a:round/>
                      <a:headEnd type="none" w="med" len="med"/>
                      <a:tailEnd type="none" w="med" len="med"/>
                    </a:lnL>
                    <a:lnR w="12700">
                      <a:solidFill>
                        <a:srgbClr val="838479"/>
                      </a:solidFill>
                      <a:prstDash val="solid"/>
                    </a:lnR>
                    <a:lnT w="12700">
                      <a:solidFill>
                        <a:srgbClr val="838479"/>
                      </a:solidFill>
                      <a:prstDash val="solid"/>
                    </a:lnT>
                    <a:lnB w="12700">
                      <a:solidFill>
                        <a:srgbClr val="838479"/>
                      </a:solidFill>
                      <a:prstDash val="solid"/>
                    </a:lnB>
                    <a:lnTlToBr w="12700" cmpd="sng">
                      <a:noFill/>
                      <a:prstDash val="solid"/>
                    </a:lnTlToBr>
                    <a:lnBlToTr w="12700" cmpd="sng">
                      <a:noFill/>
                      <a:prstDash val="solid"/>
                    </a:lnBlToTr>
                    <a:solidFill>
                      <a:srgbClr val="DEDEDE"/>
                    </a:solidFill>
                  </a:tcPr>
                </a:tc>
                <a:extLst>
                  <a:ext uri="{0D108BD9-81ED-4DB2-BD59-A6C34878D82A}">
                    <a16:rowId xmlns:a16="http://schemas.microsoft.com/office/drawing/2014/main" val="1728884917"/>
                  </a:ext>
                </a:extLst>
              </a:tr>
            </a:tbl>
          </a:graphicData>
        </a:graphic>
      </p:graphicFrame>
    </p:spTree>
    <p:extLst>
      <p:ext uri="{BB962C8B-B14F-4D97-AF65-F5344CB8AC3E}">
        <p14:creationId xmlns:p14="http://schemas.microsoft.com/office/powerpoint/2010/main" val="3437332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FA334D7-A0DF-1FA6-5493-94C7CDB110DF}"/>
              </a:ext>
            </a:extLst>
          </p:cNvPr>
          <p:cNvPicPr>
            <a:picLocks noChangeAspect="1"/>
          </p:cNvPicPr>
          <p:nvPr/>
        </p:nvPicPr>
        <p:blipFill>
          <a:blip r:embed="rId2"/>
          <a:stretch>
            <a:fillRect/>
          </a:stretch>
        </p:blipFill>
        <p:spPr>
          <a:xfrm>
            <a:off x="2319887" y="98855"/>
            <a:ext cx="9433822" cy="6104238"/>
          </a:xfrm>
          <a:prstGeom prst="rect">
            <a:avLst/>
          </a:prstGeom>
        </p:spPr>
      </p:pic>
    </p:spTree>
    <p:extLst>
      <p:ext uri="{BB962C8B-B14F-4D97-AF65-F5344CB8AC3E}">
        <p14:creationId xmlns:p14="http://schemas.microsoft.com/office/powerpoint/2010/main" val="3130747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235F4012-1E98-2CA7-3171-99979E4E6C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09247" y="176179"/>
            <a:ext cx="9144000" cy="5916706"/>
          </a:xfrm>
          <a:prstGeom prst="rect">
            <a:avLst/>
          </a:prstGeom>
        </p:spPr>
      </p:pic>
    </p:spTree>
    <p:extLst>
      <p:ext uri="{BB962C8B-B14F-4D97-AF65-F5344CB8AC3E}">
        <p14:creationId xmlns:p14="http://schemas.microsoft.com/office/powerpoint/2010/main" val="385056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52E90-E491-0CAC-09FF-29064BBEA405}"/>
              </a:ext>
            </a:extLst>
          </p:cNvPr>
          <p:cNvSpPr txBox="1"/>
          <p:nvPr/>
        </p:nvSpPr>
        <p:spPr>
          <a:xfrm>
            <a:off x="3173278" y="1391612"/>
            <a:ext cx="6098582" cy="646331"/>
          </a:xfrm>
          <a:prstGeom prst="rect">
            <a:avLst/>
          </a:prstGeom>
          <a:noFill/>
        </p:spPr>
        <p:txBody>
          <a:bodyPr wrap="square">
            <a:spAutoFit/>
          </a:bodyPr>
          <a:lstStyle/>
          <a:p>
            <a:pPr algn="ctr"/>
            <a:r>
              <a:rPr kumimoji="0" lang="en-US" sz="3600" b="1" i="0" u="none" strike="noStrike" kern="0" cap="none" spc="0" normalizeH="0" baseline="0" noProof="0" dirty="0">
                <a:ln>
                  <a:noFill/>
                </a:ln>
                <a:solidFill>
                  <a:schemeClr val="tx2"/>
                </a:solidFill>
                <a:effectLst>
                  <a:outerShdw blurRad="38100" dist="38100" dir="2700000" algn="tl">
                    <a:srgbClr val="C0C0C0"/>
                  </a:outerShdw>
                </a:effectLst>
                <a:uLnTx/>
                <a:uFillTx/>
                <a:latin typeface="Arial"/>
                <a:ea typeface="+mj-ea"/>
                <a:cs typeface="+mj-cs"/>
              </a:rPr>
              <a:t>Questions</a:t>
            </a:r>
            <a:endParaRPr lang="en-US" dirty="0">
              <a:solidFill>
                <a:schemeClr val="tx2"/>
              </a:solidFill>
            </a:endParaRPr>
          </a:p>
        </p:txBody>
      </p:sp>
    </p:spTree>
    <p:extLst>
      <p:ext uri="{BB962C8B-B14F-4D97-AF65-F5344CB8AC3E}">
        <p14:creationId xmlns:p14="http://schemas.microsoft.com/office/powerpoint/2010/main" val="228781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8395AD3-01A2-113B-8C4F-725BCAD5294C}"/>
              </a:ext>
            </a:extLst>
          </p:cNvPr>
          <p:cNvSpPr>
            <a:spLocks noGrp="1"/>
          </p:cNvSpPr>
          <p:nvPr>
            <p:ph sz="quarter" idx="10"/>
          </p:nvPr>
        </p:nvSpPr>
        <p:spPr>
          <a:xfrm>
            <a:off x="266700" y="1291905"/>
            <a:ext cx="11658600" cy="3813496"/>
          </a:xfrm>
        </p:spPr>
        <p:txBody>
          <a:bodyPr/>
          <a:lstStyle/>
          <a:p>
            <a:pPr marL="342900" indent="-342900">
              <a:buFont typeface="Arial" panose="020B0604020202020204" pitchFamily="34" charset="0"/>
              <a:buChar char="•"/>
            </a:pPr>
            <a:r>
              <a:rPr lang="en-US" sz="2800" dirty="0"/>
              <a:t>Resiliency Study Schedule</a:t>
            </a:r>
          </a:p>
          <a:p>
            <a:pPr marL="342900" indent="-342900">
              <a:buFont typeface="Arial" panose="020B0604020202020204" pitchFamily="34" charset="0"/>
              <a:buChar char="•"/>
            </a:pPr>
            <a:r>
              <a:rPr lang="en-US" sz="2800" dirty="0"/>
              <a:t>Construction Status and Photos/Videos</a:t>
            </a:r>
          </a:p>
          <a:p>
            <a:pPr marL="342900" indent="-342900">
              <a:buFont typeface="Arial" panose="020B0604020202020204" pitchFamily="34" charset="0"/>
              <a:buChar char="•"/>
            </a:pPr>
            <a:r>
              <a:rPr lang="en-US" sz="2800" dirty="0"/>
              <a:t>Design Status</a:t>
            </a:r>
          </a:p>
          <a:p>
            <a:pPr marL="342900" indent="-342900">
              <a:buFont typeface="Arial" panose="020B0604020202020204" pitchFamily="34" charset="0"/>
              <a:buChar char="•"/>
            </a:pPr>
            <a:r>
              <a:rPr lang="en-US" sz="2800" dirty="0"/>
              <a:t>Tentative Delivery Plan</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Agenda</a:t>
            </a:r>
            <a:endParaRPr lang="en-US" sz="2000" dirty="0"/>
          </a:p>
        </p:txBody>
      </p:sp>
      <p:sp>
        <p:nvSpPr>
          <p:cNvPr id="3" name="TextBox 2">
            <a:extLst>
              <a:ext uri="{FF2B5EF4-FFF2-40B4-BE49-F238E27FC236}">
                <a16:creationId xmlns:a16="http://schemas.microsoft.com/office/drawing/2014/main" id="{3230B866-654C-9170-99EA-D71E3A11BD33}"/>
              </a:ext>
            </a:extLst>
          </p:cNvPr>
          <p:cNvSpPr txBox="1"/>
          <p:nvPr/>
        </p:nvSpPr>
        <p:spPr>
          <a:xfrm>
            <a:off x="1" y="5744260"/>
            <a:ext cx="11991974" cy="369332"/>
          </a:xfrm>
          <a:prstGeom prst="rect">
            <a:avLst/>
          </a:prstGeom>
          <a:noFill/>
        </p:spPr>
        <p:txBody>
          <a:bodyPr wrap="square">
            <a:spAutoFit/>
          </a:bodyPr>
          <a:lstStyle/>
          <a:p>
            <a:pPr algn="ctr"/>
            <a:r>
              <a:rPr lang="en-US" dirty="0">
                <a:hlinkClick r:id="rId2"/>
              </a:rPr>
              <a:t>https://www.mvn.usace.army.mil/About/Projects/West-Shore-Lake-Pontchartrain/</a:t>
            </a:r>
            <a:endParaRPr lang="en-US" dirty="0"/>
          </a:p>
        </p:txBody>
      </p:sp>
    </p:spTree>
    <p:extLst>
      <p:ext uri="{BB962C8B-B14F-4D97-AF65-F5344CB8AC3E}">
        <p14:creationId xmlns:p14="http://schemas.microsoft.com/office/powerpoint/2010/main" val="311853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Resiliency Study Schedule</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7" name="Table 6">
            <a:extLst>
              <a:ext uri="{FF2B5EF4-FFF2-40B4-BE49-F238E27FC236}">
                <a16:creationId xmlns:a16="http://schemas.microsoft.com/office/drawing/2014/main" id="{7C92A239-8EAD-2056-6241-05A9AE083F19}"/>
              </a:ext>
            </a:extLst>
          </p:cNvPr>
          <p:cNvGraphicFramePr>
            <a:graphicFrameLocks noGrp="1"/>
          </p:cNvGraphicFramePr>
          <p:nvPr>
            <p:extLst>
              <p:ext uri="{D42A27DB-BD31-4B8C-83A1-F6EECF244321}">
                <p14:modId xmlns:p14="http://schemas.microsoft.com/office/powerpoint/2010/main" val="513339226"/>
              </p:ext>
            </p:extLst>
          </p:nvPr>
        </p:nvGraphicFramePr>
        <p:xfrm>
          <a:off x="707136" y="1495916"/>
          <a:ext cx="10777728" cy="4207161"/>
        </p:xfrm>
        <a:graphic>
          <a:graphicData uri="http://schemas.openxmlformats.org/drawingml/2006/table">
            <a:tbl>
              <a:tblPr/>
              <a:tblGrid>
                <a:gridCol w="2264664">
                  <a:extLst>
                    <a:ext uri="{9D8B030D-6E8A-4147-A177-3AD203B41FA5}">
                      <a16:colId xmlns:a16="http://schemas.microsoft.com/office/drawing/2014/main" val="2797655667"/>
                    </a:ext>
                  </a:extLst>
                </a:gridCol>
                <a:gridCol w="8513064">
                  <a:extLst>
                    <a:ext uri="{9D8B030D-6E8A-4147-A177-3AD203B41FA5}">
                      <a16:colId xmlns:a16="http://schemas.microsoft.com/office/drawing/2014/main" val="1511173928"/>
                    </a:ext>
                  </a:extLst>
                </a:gridCol>
              </a:tblGrid>
              <a:tr h="492733">
                <a:tc>
                  <a:txBody>
                    <a:bodyPr/>
                    <a:lstStyle/>
                    <a:p>
                      <a:pPr algn="l" fontAlgn="base"/>
                      <a:r>
                        <a:rPr lang="en-US" sz="1600" b="1" i="0" u="none" strike="noStrike">
                          <a:solidFill>
                            <a:srgbClr val="FFFFFF"/>
                          </a:solidFill>
                          <a:effectLst/>
                          <a:latin typeface="Arial" panose="020B0604020202020204" pitchFamily="34" charset="0"/>
                        </a:rPr>
                        <a:t>DATE</a:t>
                      </a:r>
                      <a:r>
                        <a:rPr lang="en-US" sz="1600" b="1" i="0">
                          <a:solidFill>
                            <a:srgbClr val="FFFFFF"/>
                          </a:solidFill>
                          <a:effectLst/>
                          <a:latin typeface="Arial" panose="020B0604020202020204" pitchFamily="34" charset="0"/>
                        </a:rPr>
                        <a:t>​​</a:t>
                      </a:r>
                      <a:endParaRPr lang="en-US" b="1" i="0">
                        <a:solidFill>
                          <a:srgbClr val="565557"/>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727365"/>
                    </a:solidFill>
                  </a:tcPr>
                </a:tc>
                <a:tc>
                  <a:txBody>
                    <a:bodyPr/>
                    <a:lstStyle/>
                    <a:p>
                      <a:pPr algn="l" fontAlgn="base"/>
                      <a:r>
                        <a:rPr lang="en-US" sz="1600" b="1" i="0" u="none" strike="noStrike">
                          <a:solidFill>
                            <a:srgbClr val="FFFFFF"/>
                          </a:solidFill>
                          <a:effectLst/>
                          <a:latin typeface="Arial" panose="020B0604020202020204" pitchFamily="34" charset="0"/>
                        </a:rPr>
                        <a:t>MILESTONE</a:t>
                      </a:r>
                      <a:r>
                        <a:rPr lang="en-US" sz="1600" b="1" i="0">
                          <a:solidFill>
                            <a:srgbClr val="FFFFFF"/>
                          </a:solidFill>
                          <a:effectLst/>
                          <a:latin typeface="Arial" panose="020B0604020202020204" pitchFamily="34" charset="0"/>
                        </a:rPr>
                        <a:t>​​</a:t>
                      </a:r>
                      <a:endParaRPr lang="en-US" b="1" i="0">
                        <a:solidFill>
                          <a:srgbClr val="565557"/>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727365"/>
                    </a:solidFill>
                  </a:tcPr>
                </a:tc>
                <a:extLst>
                  <a:ext uri="{0D108BD9-81ED-4DB2-BD59-A6C34878D82A}">
                    <a16:rowId xmlns:a16="http://schemas.microsoft.com/office/drawing/2014/main" val="3042232534"/>
                  </a:ext>
                </a:extLst>
              </a:tr>
              <a:tr h="680867">
                <a:tc>
                  <a:txBody>
                    <a:bodyPr/>
                    <a:lstStyle/>
                    <a:p>
                      <a:pPr algn="l" fontAlgn="base"/>
                      <a:r>
                        <a:rPr lang="en-US" sz="1600" b="0" i="0" u="none" strike="noStrike" dirty="0">
                          <a:solidFill>
                            <a:srgbClr val="221F20"/>
                          </a:solidFill>
                          <a:effectLst/>
                          <a:latin typeface="Arial" panose="020B0604020202020204" pitchFamily="34" charset="0"/>
                        </a:rPr>
                        <a:t>February 27, 2023</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a:solidFill>
                            <a:srgbClr val="221F20"/>
                          </a:solidFill>
                          <a:effectLst/>
                          <a:latin typeface="Arial" panose="020B0604020202020204" pitchFamily="34" charset="0"/>
                        </a:rPr>
                        <a:t>Feasibility Cost Share Agreement (FCSA)</a:t>
                      </a:r>
                      <a:r>
                        <a:rPr lang="en-US" sz="1600" b="0" i="0">
                          <a:solidFill>
                            <a:srgbClr val="221F20"/>
                          </a:solidFill>
                          <a:effectLst/>
                          <a:latin typeface="Arial" panose="020B0604020202020204" pitchFamily="34" charset="0"/>
                        </a:rPr>
                        <a:t>​​</a:t>
                      </a:r>
                      <a:endParaRPr lang="en-US" b="0" i="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3041488529"/>
                  </a:ext>
                </a:extLst>
              </a:tr>
              <a:tr h="498227">
                <a:tc>
                  <a:txBody>
                    <a:bodyPr/>
                    <a:lstStyle/>
                    <a:p>
                      <a:pPr algn="l" fontAlgn="base"/>
                      <a:r>
                        <a:rPr lang="en-US" sz="1600" b="0" i="0" u="none" strike="noStrike" dirty="0">
                          <a:solidFill>
                            <a:srgbClr val="221F20"/>
                          </a:solidFill>
                          <a:effectLst/>
                          <a:latin typeface="Arial" panose="020B0604020202020204" pitchFamily="34" charset="0"/>
                        </a:rPr>
                        <a:t>July 14, 2023</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Alternatives Milestone Meeting (AMM)-120 days</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2976111483"/>
                  </a:ext>
                </a:extLst>
              </a:tr>
              <a:tr h="680867">
                <a:tc>
                  <a:txBody>
                    <a:bodyPr/>
                    <a:lstStyle/>
                    <a:p>
                      <a:pPr algn="l" fontAlgn="base"/>
                      <a:r>
                        <a:rPr lang="en-US" sz="1600" b="0" i="0" u="none" strike="noStrike" dirty="0">
                          <a:solidFill>
                            <a:srgbClr val="221F20"/>
                          </a:solidFill>
                          <a:effectLst/>
                          <a:latin typeface="Arial" panose="020B0604020202020204" pitchFamily="34" charset="0"/>
                        </a:rPr>
                        <a:t>March 18, 2025</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a:solidFill>
                            <a:srgbClr val="221F20"/>
                          </a:solidFill>
                          <a:effectLst/>
                          <a:latin typeface="Arial" panose="020B0604020202020204" pitchFamily="34" charset="0"/>
                        </a:rPr>
                        <a:t>Tentatively Selected Plan (TSP)</a:t>
                      </a:r>
                      <a:r>
                        <a:rPr lang="en-US" sz="1600" b="0" i="0">
                          <a:solidFill>
                            <a:srgbClr val="221F20"/>
                          </a:solidFill>
                          <a:effectLst/>
                          <a:latin typeface="Arial" panose="020B0604020202020204" pitchFamily="34" charset="0"/>
                        </a:rPr>
                        <a:t>​​</a:t>
                      </a:r>
                      <a:endParaRPr lang="en-US" b="0" i="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4193101696"/>
                  </a:ext>
                </a:extLst>
              </a:tr>
              <a:tr h="492733">
                <a:tc>
                  <a:txBody>
                    <a:bodyPr/>
                    <a:lstStyle/>
                    <a:p>
                      <a:pPr algn="l" fontAlgn="base"/>
                      <a:r>
                        <a:rPr lang="en-US" sz="1600" b="0" i="0" u="none" strike="noStrike" dirty="0">
                          <a:solidFill>
                            <a:srgbClr val="221F20"/>
                          </a:solidFill>
                          <a:effectLst/>
                          <a:latin typeface="Arial" panose="020B0604020202020204" pitchFamily="34" charset="0"/>
                        </a:rPr>
                        <a:t>June 4, 2025</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Release Draft Report and Draft EIS/EA for Concurrent Review​</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1753677488"/>
                  </a:ext>
                </a:extLst>
              </a:tr>
              <a:tr h="680867">
                <a:tc>
                  <a:txBody>
                    <a:bodyPr/>
                    <a:lstStyle/>
                    <a:p>
                      <a:pPr algn="l" fontAlgn="base"/>
                      <a:r>
                        <a:rPr lang="en-US" sz="1600" b="0" i="0" u="none" strike="noStrike" dirty="0">
                          <a:solidFill>
                            <a:srgbClr val="221F20"/>
                          </a:solidFill>
                          <a:effectLst/>
                          <a:latin typeface="Arial" panose="020B0604020202020204" pitchFamily="34" charset="0"/>
                        </a:rPr>
                        <a:t>October 28, 2025</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tc>
                  <a:txBody>
                    <a:bodyPr/>
                    <a:lstStyle/>
                    <a:p>
                      <a:pPr algn="l" fontAlgn="base"/>
                      <a:r>
                        <a:rPr lang="en-US" sz="1600" b="0" i="0" u="none" strike="noStrike" dirty="0">
                          <a:solidFill>
                            <a:srgbClr val="221F20"/>
                          </a:solidFill>
                          <a:effectLst/>
                          <a:latin typeface="Arial" panose="020B0604020202020204" pitchFamily="34" charset="0"/>
                        </a:rPr>
                        <a:t>Agency Decision Milestone (ADM)</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D5D5D3"/>
                    </a:solidFill>
                  </a:tcPr>
                </a:tc>
                <a:extLst>
                  <a:ext uri="{0D108BD9-81ED-4DB2-BD59-A6C34878D82A}">
                    <a16:rowId xmlns:a16="http://schemas.microsoft.com/office/drawing/2014/main" val="3097513458"/>
                  </a:ext>
                </a:extLst>
              </a:tr>
              <a:tr h="680867">
                <a:tc>
                  <a:txBody>
                    <a:bodyPr/>
                    <a:lstStyle/>
                    <a:p>
                      <a:pPr algn="l" fontAlgn="base"/>
                      <a:r>
                        <a:rPr lang="en-US" sz="1600" b="0" i="0" u="none" strike="noStrike" dirty="0">
                          <a:solidFill>
                            <a:srgbClr val="221F20"/>
                          </a:solidFill>
                          <a:effectLst/>
                          <a:latin typeface="Arial" panose="020B0604020202020204" pitchFamily="34" charset="0"/>
                        </a:rPr>
                        <a:t>October 5, 2027</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tc>
                  <a:txBody>
                    <a:bodyPr/>
                    <a:lstStyle/>
                    <a:p>
                      <a:pPr algn="l" fontAlgn="base"/>
                      <a:r>
                        <a:rPr lang="en-US" sz="1600" b="0" i="0" u="none" strike="noStrike" dirty="0">
                          <a:solidFill>
                            <a:srgbClr val="221F20"/>
                          </a:solidFill>
                          <a:effectLst/>
                          <a:latin typeface="Arial" panose="020B0604020202020204" pitchFamily="34" charset="0"/>
                        </a:rPr>
                        <a:t>Chief's Report</a:t>
                      </a:r>
                      <a:r>
                        <a:rPr lang="en-US" sz="1600" b="0" i="0" dirty="0">
                          <a:solidFill>
                            <a:srgbClr val="221F20"/>
                          </a:solidFill>
                          <a:effectLst/>
                          <a:latin typeface="Arial" panose="020B0604020202020204" pitchFamily="34" charset="0"/>
                        </a:rPr>
                        <a:t>​​</a:t>
                      </a:r>
                      <a:endParaRPr lang="en-US" b="0" i="0" dirty="0">
                        <a:solidFill>
                          <a:srgbClr val="221F20"/>
                        </a:solidFill>
                        <a:effectLst/>
                      </a:endParaRPr>
                    </a:p>
                  </a:txBody>
                  <a:tcPr anchor="ctr">
                    <a:lnL w="8123" cap="flat" cmpd="sng" algn="ctr">
                      <a:solidFill>
                        <a:srgbClr val="565557"/>
                      </a:solidFill>
                      <a:prstDash val="solid"/>
                      <a:round/>
                      <a:headEnd type="none" w="med" len="med"/>
                      <a:tailEnd type="none" w="med" len="med"/>
                    </a:lnL>
                    <a:lnR w="8123" cap="flat" cmpd="sng" algn="ctr">
                      <a:solidFill>
                        <a:srgbClr val="565557"/>
                      </a:solidFill>
                      <a:prstDash val="solid"/>
                      <a:round/>
                      <a:headEnd type="none" w="med" len="med"/>
                      <a:tailEnd type="none" w="med" len="med"/>
                    </a:lnR>
                    <a:lnT w="8123" cap="flat" cmpd="sng" algn="ctr">
                      <a:solidFill>
                        <a:srgbClr val="565557"/>
                      </a:solidFill>
                      <a:prstDash val="solid"/>
                      <a:round/>
                      <a:headEnd type="none" w="med" len="med"/>
                      <a:tailEnd type="none" w="med" len="med"/>
                    </a:lnT>
                    <a:lnB w="8123" cap="flat" cmpd="sng" algn="ctr">
                      <a:solidFill>
                        <a:srgbClr val="565557"/>
                      </a:solidFill>
                      <a:prstDash val="solid"/>
                      <a:round/>
                      <a:headEnd type="none" w="med" len="med"/>
                      <a:tailEnd type="none" w="med" len="med"/>
                    </a:lnB>
                    <a:solidFill>
                      <a:srgbClr val="EBEBEA"/>
                    </a:solidFill>
                  </a:tcPr>
                </a:tc>
                <a:extLst>
                  <a:ext uri="{0D108BD9-81ED-4DB2-BD59-A6C34878D82A}">
                    <a16:rowId xmlns:a16="http://schemas.microsoft.com/office/drawing/2014/main" val="3108094053"/>
                  </a:ext>
                </a:extLst>
              </a:tr>
            </a:tbl>
          </a:graphicData>
        </a:graphic>
      </p:graphicFrame>
      <p:sp>
        <p:nvSpPr>
          <p:cNvPr id="8" name="Rectangle 1">
            <a:extLst>
              <a:ext uri="{FF2B5EF4-FFF2-40B4-BE49-F238E27FC236}">
                <a16:creationId xmlns:a16="http://schemas.microsoft.com/office/drawing/2014/main" id="{1035FE01-FCEB-8BB6-6BB4-F6D2E6FDA6D5}"/>
              </a:ext>
            </a:extLst>
          </p:cNvPr>
          <p:cNvSpPr>
            <a:spLocks noChangeArrowheads="1"/>
          </p:cNvSpPr>
          <p:nvPr/>
        </p:nvSpPr>
        <p:spPr bwMode="auto">
          <a:xfrm flipV="1">
            <a:off x="1436688" y="1741218"/>
            <a:ext cx="130343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59703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190499" y="961901"/>
            <a:ext cx="11630025" cy="5503045"/>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WSLP-110 contract was awarded on 21 Dec 22</a:t>
            </a:r>
          </a:p>
          <a:p>
            <a:pPr marL="742950" marR="0" lvl="1"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Clearing and grubbing/burning still underway; Access </a:t>
            </a:r>
            <a:r>
              <a:rPr lang="en-US" kern="0" dirty="0">
                <a:solidFill>
                  <a:srgbClr val="000000"/>
                </a:solidFill>
                <a:latin typeface="Arial"/>
              </a:rPr>
              <a:t>road completed; Sand and clay being placed</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WSLP-107 contract was awarded on 15 Mar 23</a:t>
            </a:r>
          </a:p>
          <a:p>
            <a:pPr marL="742950" lvl="1" indent="-342900" fontAlgn="base">
              <a:spcBef>
                <a:spcPct val="20000"/>
              </a:spcBef>
              <a:spcAft>
                <a:spcPct val="0"/>
              </a:spcAft>
              <a:buFont typeface="Wingdings" pitchFamily="2" charset="2"/>
              <a:buChar char="§"/>
              <a:defRPr/>
            </a:pPr>
            <a:r>
              <a:rPr kumimoji="0" lang="en-US" sz="1800" b="0" i="0" u="none" strike="noStrike" kern="0" cap="none" spc="0" normalizeH="0" baseline="0" noProof="0" dirty="0">
                <a:ln>
                  <a:noFill/>
                </a:ln>
                <a:solidFill>
                  <a:srgbClr val="000000"/>
                </a:solidFill>
                <a:effectLst/>
                <a:uLnTx/>
                <a:uFillTx/>
                <a:latin typeface="Arial"/>
                <a:ea typeface="+mn-ea"/>
                <a:cs typeface="+mn-cs"/>
              </a:rPr>
              <a:t>Clearing and grubbing/burning underway; Culvert crossings completed</a:t>
            </a:r>
            <a:r>
              <a:rPr lang="en-US" kern="0" dirty="0">
                <a:solidFill>
                  <a:srgbClr val="000000"/>
                </a:solidFill>
                <a:latin typeface="Arial"/>
              </a:rPr>
              <a:t>; bypass channel being excavated; Sand and clay being placed</a:t>
            </a:r>
            <a:endParaRPr kumimoji="0" lang="en-US" sz="1800" b="0"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WSLP-101a contract was </a:t>
            </a:r>
            <a:r>
              <a:rPr kumimoji="0" lang="en-US" sz="2400" i="0" strike="noStrike" kern="0" cap="none" spc="0" normalizeH="0" baseline="0" noProof="0" dirty="0">
                <a:ln>
                  <a:noFill/>
                </a:ln>
                <a:solidFill>
                  <a:srgbClr val="000000"/>
                </a:solidFill>
                <a:effectLst/>
                <a:uLnTx/>
                <a:uFillTx/>
                <a:latin typeface="Arial"/>
                <a:ea typeface="+mn-ea"/>
                <a:cs typeface="+mn-cs"/>
              </a:rPr>
              <a:t>awarded on 28 April 23</a:t>
            </a:r>
          </a:p>
          <a:p>
            <a:pPr marL="800100" lvl="1" indent="-342900" fontAlgn="base">
              <a:spcBef>
                <a:spcPct val="20000"/>
              </a:spcBef>
              <a:spcAft>
                <a:spcPct val="0"/>
              </a:spcAft>
              <a:buFont typeface="Wingdings" pitchFamily="2" charset="2"/>
              <a:buChar char="§"/>
              <a:defRPr/>
            </a:pPr>
            <a:r>
              <a:rPr kumimoji="0" lang="en-US" i="0" strike="noStrike" kern="0" cap="none" spc="0" normalizeH="0" baseline="0" noProof="0" dirty="0">
                <a:ln>
                  <a:noFill/>
                </a:ln>
                <a:solidFill>
                  <a:srgbClr val="000000"/>
                </a:solidFill>
                <a:effectLst/>
                <a:uLnTx/>
                <a:uFillTx/>
                <a:latin typeface="Arial"/>
                <a:ea typeface="+mn-ea"/>
                <a:cs typeface="+mn-cs"/>
              </a:rPr>
              <a:t>Clearing and grubbing underway; Culvert crossing to begin in early October</a:t>
            </a:r>
          </a:p>
          <a:p>
            <a:pPr marL="342900" indent="-342900" fontAlgn="base">
              <a:spcBef>
                <a:spcPct val="20000"/>
              </a:spcBef>
              <a:spcAft>
                <a:spcPct val="0"/>
              </a:spcAft>
              <a:buFont typeface="Wingdings" pitchFamily="2" charset="2"/>
              <a:buChar char="§"/>
              <a:defRPr/>
            </a:pPr>
            <a:r>
              <a:rPr lang="en-US" sz="2400" kern="0" dirty="0">
                <a:solidFill>
                  <a:srgbClr val="000000"/>
                </a:solidFill>
              </a:rPr>
              <a:t>WSLP-108 contract was awarded on 25 August 23</a:t>
            </a:r>
          </a:p>
          <a:p>
            <a:pPr marL="800100" lvl="1" indent="-342900" fontAlgn="base">
              <a:spcBef>
                <a:spcPct val="20000"/>
              </a:spcBef>
              <a:spcAft>
                <a:spcPct val="0"/>
              </a:spcAft>
              <a:buFont typeface="Wingdings" pitchFamily="2" charset="2"/>
              <a:buChar char="§"/>
              <a:defRPr/>
            </a:pPr>
            <a:r>
              <a:rPr lang="en-US" kern="0" dirty="0">
                <a:solidFill>
                  <a:srgbClr val="000000"/>
                </a:solidFill>
              </a:rPr>
              <a:t>Preconstruction meeting held 13 September 23</a:t>
            </a:r>
          </a:p>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WSLP-104 contract was awarded on 25 August 23 </a:t>
            </a:r>
          </a:p>
          <a:p>
            <a:pPr marL="800100" lvl="1" indent="-342900" fontAlgn="base">
              <a:spcBef>
                <a:spcPct val="20000"/>
              </a:spcBef>
              <a:spcAft>
                <a:spcPct val="0"/>
              </a:spcAft>
              <a:buFont typeface="Wingdings" pitchFamily="2" charset="2"/>
              <a:buChar char="§"/>
              <a:defRPr/>
            </a:pPr>
            <a:r>
              <a:rPr lang="en-US" kern="0" dirty="0">
                <a:solidFill>
                  <a:srgbClr val="000000"/>
                </a:solidFill>
                <a:latin typeface="Arial"/>
              </a:rPr>
              <a:t>Preconstruction meeting scheduled for 28 September 23</a:t>
            </a:r>
          </a:p>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WSLP-106 contract was </a:t>
            </a:r>
            <a:r>
              <a:rPr lang="en-US" sz="2400" b="1" u="sng" kern="0" dirty="0">
                <a:solidFill>
                  <a:srgbClr val="000000"/>
                </a:solidFill>
                <a:latin typeface="Arial"/>
              </a:rPr>
              <a:t>awarded on 12 September 23</a:t>
            </a:r>
          </a:p>
          <a:p>
            <a:pPr marL="342900" indent="-342900" fontAlgn="base">
              <a:spcBef>
                <a:spcPct val="20000"/>
              </a:spcBef>
              <a:spcAft>
                <a:spcPct val="0"/>
              </a:spcAft>
              <a:buFont typeface="Wingdings" pitchFamily="2" charset="2"/>
              <a:buChar char="§"/>
              <a:defRPr/>
            </a:pPr>
            <a:r>
              <a:rPr kumimoji="0" lang="en-US" sz="2400" i="0" strike="noStrike" kern="0" cap="none" spc="0" normalizeH="0" baseline="0" noProof="0" dirty="0">
                <a:ln>
                  <a:noFill/>
                </a:ln>
                <a:solidFill>
                  <a:srgbClr val="000000"/>
                </a:solidFill>
                <a:effectLst/>
                <a:uLnTx/>
                <a:uFillTx/>
                <a:latin typeface="Arial"/>
                <a:ea typeface="+mn-ea"/>
                <a:cs typeface="+mn-cs"/>
              </a:rPr>
              <a:t>WSLP-102 contract was </a:t>
            </a:r>
            <a:r>
              <a:rPr kumimoji="0" lang="en-US" sz="2400" b="1" i="0" u="sng" strike="noStrike" kern="0" cap="none" spc="0" normalizeH="0" baseline="0" noProof="0" dirty="0">
                <a:ln>
                  <a:noFill/>
                </a:ln>
                <a:solidFill>
                  <a:srgbClr val="000000"/>
                </a:solidFill>
                <a:effectLst/>
                <a:uLnTx/>
                <a:uFillTx/>
                <a:latin typeface="Arial"/>
                <a:ea typeface="+mn-ea"/>
                <a:cs typeface="+mn-cs"/>
              </a:rPr>
              <a:t>awarded on 14 September 23</a:t>
            </a:r>
          </a:p>
          <a:p>
            <a:pPr marL="342900" indent="-342900" fontAlgn="base">
              <a:spcBef>
                <a:spcPct val="20000"/>
              </a:spcBef>
              <a:spcAft>
                <a:spcPct val="0"/>
              </a:spcAft>
              <a:buFont typeface="Wingdings" pitchFamily="2" charset="2"/>
              <a:buChar char="§"/>
              <a:defRPr/>
            </a:pPr>
            <a:r>
              <a:rPr lang="en-US" sz="2400" kern="0" dirty="0">
                <a:solidFill>
                  <a:srgbClr val="000000"/>
                </a:solidFill>
                <a:latin typeface="Arial"/>
              </a:rPr>
              <a:t>WSLP-105 contract was </a:t>
            </a:r>
            <a:r>
              <a:rPr lang="en-US" sz="2400" b="1" u="sng" kern="0" dirty="0">
                <a:solidFill>
                  <a:srgbClr val="000000"/>
                </a:solidFill>
                <a:latin typeface="Arial"/>
              </a:rPr>
              <a:t>awarded on 22 September 23</a:t>
            </a:r>
            <a:endParaRPr kumimoji="0" lang="en-US" sz="2400" b="1" i="0" u="sng"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81943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16F52B-186C-4E37-D7AD-2CF9928C71CC}"/>
              </a:ext>
            </a:extLst>
          </p:cNvPr>
          <p:cNvSpPr>
            <a:spLocks noGrp="1"/>
          </p:cNvSpPr>
          <p:nvPr>
            <p:ph type="title"/>
          </p:nvPr>
        </p:nvSpPr>
        <p:spPr/>
        <p:txBody>
          <a:bodyPr/>
          <a:lstStyle/>
          <a:p>
            <a:pPr algn="ctr"/>
            <a:r>
              <a:rPr lang="en-US" dirty="0"/>
              <a:t>Construction Status</a:t>
            </a:r>
          </a:p>
        </p:txBody>
      </p:sp>
      <p:sp>
        <p:nvSpPr>
          <p:cNvPr id="6" name="Oval 5">
            <a:extLst>
              <a:ext uri="{FF2B5EF4-FFF2-40B4-BE49-F238E27FC236}">
                <a16:creationId xmlns:a16="http://schemas.microsoft.com/office/drawing/2014/main" id="{49E44398-DCD6-EEF0-C4BC-AEE8EF4EEE9A}"/>
              </a:ext>
            </a:extLst>
          </p:cNvPr>
          <p:cNvSpPr/>
          <p:nvPr/>
        </p:nvSpPr>
        <p:spPr>
          <a:xfrm>
            <a:off x="3506598" y="4689446"/>
            <a:ext cx="1015068" cy="201336"/>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D06636-18E3-F3C5-4D37-15E5DC0B3798}"/>
              </a:ext>
            </a:extLst>
          </p:cNvPr>
          <p:cNvSpPr txBox="1"/>
          <p:nvPr/>
        </p:nvSpPr>
        <p:spPr>
          <a:xfrm>
            <a:off x="190499" y="961901"/>
            <a:ext cx="11630025" cy="223445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Stockpile Contract</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Clay 1 – 475k/1000k cubic yards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1" i="0" u="sng" strike="noStrike" kern="0" cap="none" spc="0" normalizeH="0" baseline="0" noProof="0" dirty="0">
                <a:ln>
                  <a:noFill/>
                </a:ln>
                <a:solidFill>
                  <a:srgbClr val="000000"/>
                </a:solidFill>
                <a:effectLst/>
                <a:uLnTx/>
                <a:uFillTx/>
                <a:latin typeface="Arial"/>
                <a:ea typeface="+mn-ea"/>
                <a:cs typeface="+mn-cs"/>
              </a:rPr>
              <a:t>Pile Load Test Contract</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0" i="0" u="none" strike="noStrike" kern="0" cap="none" spc="0" normalizeH="0" baseline="0" noProof="0" dirty="0">
                <a:ln>
                  <a:noFill/>
                </a:ln>
                <a:solidFill>
                  <a:srgbClr val="000000"/>
                </a:solidFill>
                <a:effectLst/>
                <a:uLnTx/>
                <a:uFillTx/>
                <a:latin typeface="Arial"/>
              </a:rPr>
              <a:t>Prescott Site:  All test piles have been driven</a:t>
            </a: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I-55 Site:  Pile driving/Testing complete; </a:t>
            </a:r>
            <a:r>
              <a:rPr lang="en-US" b="1" u="sng" kern="0" dirty="0">
                <a:solidFill>
                  <a:srgbClr val="000000"/>
                </a:solidFill>
                <a:latin typeface="Arial"/>
              </a:rPr>
              <a:t>actively demobilizing</a:t>
            </a:r>
            <a:endParaRPr kumimoji="0" lang="en-US" sz="1800" b="1" i="0" u="sng" strike="noStrike" kern="0" cap="none" spc="0" normalizeH="0" baseline="0" noProof="0" dirty="0">
              <a:ln>
                <a:noFill/>
              </a:ln>
              <a:solidFill>
                <a:srgbClr val="000000"/>
              </a:solidFill>
              <a:effectLst/>
              <a:uLnTx/>
              <a:uFillTx/>
              <a:latin typeface="Arial"/>
            </a:endParaRPr>
          </a:p>
          <a:p>
            <a:pPr marL="742950" marR="0" lvl="1" indent="-285750" algn="l" defTabSz="914400" rtl="0" eaLnBrk="1" fontAlgn="base" latinLnBrk="0" hangingPunct="1">
              <a:lnSpc>
                <a:spcPct val="100000"/>
              </a:lnSpc>
              <a:spcBef>
                <a:spcPct val="20000"/>
              </a:spcBef>
              <a:spcAft>
                <a:spcPct val="0"/>
              </a:spcAft>
              <a:buClrTx/>
              <a:buSzPct val="75000"/>
              <a:buFont typeface="Arial" charset="0"/>
              <a:buChar char="►"/>
              <a:tabLst/>
              <a:defRPr/>
            </a:pPr>
            <a:r>
              <a:rPr kumimoji="0" lang="en-US" sz="1800" b="1" i="0" u="sng" strike="noStrike" kern="0" cap="none" spc="0" normalizeH="0" baseline="0" noProof="0" dirty="0">
                <a:ln>
                  <a:noFill/>
                </a:ln>
                <a:solidFill>
                  <a:srgbClr val="000000"/>
                </a:solidFill>
                <a:effectLst/>
                <a:uLnTx/>
                <a:uFillTx/>
                <a:latin typeface="Arial"/>
              </a:rPr>
              <a:t>Reserve Relief Site:  Pile driving complete; testing near completion</a:t>
            </a:r>
          </a:p>
        </p:txBody>
      </p:sp>
    </p:spTree>
    <p:extLst>
      <p:ext uri="{BB962C8B-B14F-4D97-AF65-F5344CB8AC3E}">
        <p14:creationId xmlns:p14="http://schemas.microsoft.com/office/powerpoint/2010/main" val="3942053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STATUS</a:t>
            </a:r>
          </a:p>
        </p:txBody>
      </p:sp>
      <p:sp>
        <p:nvSpPr>
          <p:cNvPr id="7" name="TextBox 6">
            <a:extLst>
              <a:ext uri="{FF2B5EF4-FFF2-40B4-BE49-F238E27FC236}">
                <a16:creationId xmlns:a16="http://schemas.microsoft.com/office/drawing/2014/main" id="{C3075C2D-31FF-624E-C135-F0E0AA03A5BE}"/>
              </a:ext>
            </a:extLst>
          </p:cNvPr>
          <p:cNvSpPr txBox="1"/>
          <p:nvPr/>
        </p:nvSpPr>
        <p:spPr>
          <a:xfrm>
            <a:off x="2535936" y="5781843"/>
            <a:ext cx="3659738"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WSLP-110 Construction Progress</a:t>
            </a:r>
          </a:p>
        </p:txBody>
      </p:sp>
      <p:pic>
        <p:nvPicPr>
          <p:cNvPr id="3" name="Picture 2" descr="A map of a city&#10;&#10;Description automatically generated">
            <a:extLst>
              <a:ext uri="{FF2B5EF4-FFF2-40B4-BE49-F238E27FC236}">
                <a16:creationId xmlns:a16="http://schemas.microsoft.com/office/drawing/2014/main" id="{43B67D59-7A9C-F43E-2903-94ADD834E695}"/>
              </a:ext>
            </a:extLst>
          </p:cNvPr>
          <p:cNvPicPr>
            <a:picLocks noChangeAspect="1"/>
          </p:cNvPicPr>
          <p:nvPr/>
        </p:nvPicPr>
        <p:blipFill>
          <a:blip r:embed="rId2"/>
          <a:stretch>
            <a:fillRect/>
          </a:stretch>
        </p:blipFill>
        <p:spPr>
          <a:xfrm>
            <a:off x="32931" y="1063137"/>
            <a:ext cx="12126138" cy="5714853"/>
          </a:xfrm>
          <a:prstGeom prst="rect">
            <a:avLst/>
          </a:prstGeom>
        </p:spPr>
      </p:pic>
    </p:spTree>
    <p:extLst>
      <p:ext uri="{BB962C8B-B14F-4D97-AF65-F5344CB8AC3E}">
        <p14:creationId xmlns:p14="http://schemas.microsoft.com/office/powerpoint/2010/main" val="2574249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lush&#10;&#10;Description automatically generated">
            <a:extLst>
              <a:ext uri="{FF2B5EF4-FFF2-40B4-BE49-F238E27FC236}">
                <a16:creationId xmlns:a16="http://schemas.microsoft.com/office/drawing/2014/main" id="{AC8B26C2-4801-2D84-A242-4099275237AD}"/>
              </a:ext>
            </a:extLst>
          </p:cNvPr>
          <p:cNvPicPr>
            <a:picLocks noChangeAspect="1"/>
          </p:cNvPicPr>
          <p:nvPr/>
        </p:nvPicPr>
        <p:blipFill>
          <a:blip r:embed="rId2"/>
          <a:stretch>
            <a:fillRect/>
          </a:stretch>
        </p:blipFill>
        <p:spPr>
          <a:xfrm>
            <a:off x="2535936" y="1069397"/>
            <a:ext cx="9034272" cy="5081778"/>
          </a:xfrm>
          <a:prstGeom prst="rect">
            <a:avLst/>
          </a:prstGeom>
        </p:spPr>
      </p:pic>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7" name="TextBox 6">
            <a:extLst>
              <a:ext uri="{FF2B5EF4-FFF2-40B4-BE49-F238E27FC236}">
                <a16:creationId xmlns:a16="http://schemas.microsoft.com/office/drawing/2014/main" id="{C3075C2D-31FF-624E-C135-F0E0AA03A5BE}"/>
              </a:ext>
            </a:extLst>
          </p:cNvPr>
          <p:cNvSpPr txBox="1"/>
          <p:nvPr/>
        </p:nvSpPr>
        <p:spPr>
          <a:xfrm>
            <a:off x="2535936" y="5781843"/>
            <a:ext cx="3659738" cy="3693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WSLP-110 Construction Progress</a:t>
            </a:r>
          </a:p>
        </p:txBody>
      </p:sp>
    </p:spTree>
    <p:extLst>
      <p:ext uri="{BB962C8B-B14F-4D97-AF65-F5344CB8AC3E}">
        <p14:creationId xmlns:p14="http://schemas.microsoft.com/office/powerpoint/2010/main" val="2796636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7" name="TextBox 6">
            <a:extLst>
              <a:ext uri="{FF2B5EF4-FFF2-40B4-BE49-F238E27FC236}">
                <a16:creationId xmlns:a16="http://schemas.microsoft.com/office/drawing/2014/main" id="{C3075C2D-31FF-624E-C135-F0E0AA03A5BE}"/>
              </a:ext>
            </a:extLst>
          </p:cNvPr>
          <p:cNvSpPr txBox="1"/>
          <p:nvPr/>
        </p:nvSpPr>
        <p:spPr>
          <a:xfrm>
            <a:off x="2426074" y="5635843"/>
            <a:ext cx="4029636" cy="40660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rPr>
              <a:t>WSLP-110 Construction Progress</a:t>
            </a:r>
          </a:p>
        </p:txBody>
      </p:sp>
      <p:pic>
        <p:nvPicPr>
          <p:cNvPr id="6" name="Picture 5" descr="A picture containing tree, grass, outdoor, mountain&#10;&#10;Description automatically generated">
            <a:extLst>
              <a:ext uri="{FF2B5EF4-FFF2-40B4-BE49-F238E27FC236}">
                <a16:creationId xmlns:a16="http://schemas.microsoft.com/office/drawing/2014/main" id="{3F3C3E12-44DF-0C7C-C902-67C1689D6845}"/>
              </a:ext>
            </a:extLst>
          </p:cNvPr>
          <p:cNvPicPr>
            <a:picLocks noChangeAspect="1"/>
          </p:cNvPicPr>
          <p:nvPr/>
        </p:nvPicPr>
        <p:blipFill rotWithShape="1">
          <a:blip r:embed="rId3"/>
          <a:srcRect l="14559" r="25331"/>
          <a:stretch/>
        </p:blipFill>
        <p:spPr>
          <a:xfrm>
            <a:off x="6575613" y="923459"/>
            <a:ext cx="5470290" cy="5118987"/>
          </a:xfrm>
          <a:prstGeom prst="rect">
            <a:avLst/>
          </a:prstGeom>
        </p:spPr>
      </p:pic>
      <p:pic>
        <p:nvPicPr>
          <p:cNvPr id="9" name="Picture 8" descr="A picture containing grass, outdoor, nature&#10;&#10;Description automatically generated">
            <a:extLst>
              <a:ext uri="{FF2B5EF4-FFF2-40B4-BE49-F238E27FC236}">
                <a16:creationId xmlns:a16="http://schemas.microsoft.com/office/drawing/2014/main" id="{F7482114-224F-2A04-5AF6-DD695918D20D}"/>
              </a:ext>
            </a:extLst>
          </p:cNvPr>
          <p:cNvPicPr>
            <a:picLocks noChangeAspect="1"/>
          </p:cNvPicPr>
          <p:nvPr/>
        </p:nvPicPr>
        <p:blipFill rotWithShape="1">
          <a:blip r:embed="rId4"/>
          <a:srcRect l="27243"/>
          <a:stretch/>
        </p:blipFill>
        <p:spPr>
          <a:xfrm>
            <a:off x="626410" y="1052750"/>
            <a:ext cx="5829300" cy="4506735"/>
          </a:xfrm>
          <a:prstGeom prst="rect">
            <a:avLst/>
          </a:prstGeom>
        </p:spPr>
      </p:pic>
    </p:spTree>
    <p:extLst>
      <p:ext uri="{BB962C8B-B14F-4D97-AF65-F5344CB8AC3E}">
        <p14:creationId xmlns:p14="http://schemas.microsoft.com/office/powerpoint/2010/main" val="581436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C88CF-0C7A-9861-8509-503E88555AD9}"/>
              </a:ext>
            </a:extLst>
          </p:cNvPr>
          <p:cNvSpPr>
            <a:spLocks noGrp="1"/>
          </p:cNvSpPr>
          <p:nvPr>
            <p:ph type="title"/>
          </p:nvPr>
        </p:nvSpPr>
        <p:spPr>
          <a:xfrm>
            <a:off x="266700" y="265872"/>
            <a:ext cx="5829300" cy="710521"/>
          </a:xfrm>
        </p:spPr>
        <p:txBody>
          <a:bodyPr/>
          <a:lstStyle/>
          <a:p>
            <a:r>
              <a:rPr lang="en-US" dirty="0"/>
              <a:t>Construction Photos</a:t>
            </a:r>
          </a:p>
        </p:txBody>
      </p:sp>
      <p:sp>
        <p:nvSpPr>
          <p:cNvPr id="4" name="TextBox 3">
            <a:extLst>
              <a:ext uri="{FF2B5EF4-FFF2-40B4-BE49-F238E27FC236}">
                <a16:creationId xmlns:a16="http://schemas.microsoft.com/office/drawing/2014/main" id="{0169EFE4-1510-CD07-DD90-7115EA937176}"/>
              </a:ext>
            </a:extLst>
          </p:cNvPr>
          <p:cNvSpPr txBox="1"/>
          <p:nvPr/>
        </p:nvSpPr>
        <p:spPr>
          <a:xfrm>
            <a:off x="4730899" y="5628815"/>
            <a:ext cx="2664983" cy="37381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WSLP-107 Construction</a:t>
            </a:r>
          </a:p>
        </p:txBody>
      </p:sp>
      <p:pic>
        <p:nvPicPr>
          <p:cNvPr id="6" name="Picture 5" descr="A high angle view of a dam&#10;&#10;Description automatically generated with low confidence">
            <a:extLst>
              <a:ext uri="{FF2B5EF4-FFF2-40B4-BE49-F238E27FC236}">
                <a16:creationId xmlns:a16="http://schemas.microsoft.com/office/drawing/2014/main" id="{27FFC392-98DA-528B-1B28-6DAD694CA512}"/>
              </a:ext>
            </a:extLst>
          </p:cNvPr>
          <p:cNvPicPr>
            <a:picLocks noChangeAspect="1"/>
          </p:cNvPicPr>
          <p:nvPr/>
        </p:nvPicPr>
        <p:blipFill rotWithShape="1">
          <a:blip r:embed="rId2"/>
          <a:srcRect b="13878"/>
          <a:stretch/>
        </p:blipFill>
        <p:spPr>
          <a:xfrm>
            <a:off x="102904" y="1305716"/>
            <a:ext cx="7292978" cy="4180684"/>
          </a:xfrm>
          <a:prstGeom prst="rect">
            <a:avLst/>
          </a:prstGeom>
        </p:spPr>
      </p:pic>
      <p:pic>
        <p:nvPicPr>
          <p:cNvPr id="8" name="Picture 7" descr="A high angle view of a forest&#10;&#10;Description automatically generated with low confidence">
            <a:extLst>
              <a:ext uri="{FF2B5EF4-FFF2-40B4-BE49-F238E27FC236}">
                <a16:creationId xmlns:a16="http://schemas.microsoft.com/office/drawing/2014/main" id="{EFD4AB04-B221-0FD6-5602-4A593F764DDA}"/>
              </a:ext>
            </a:extLst>
          </p:cNvPr>
          <p:cNvPicPr>
            <a:picLocks noChangeAspect="1"/>
          </p:cNvPicPr>
          <p:nvPr/>
        </p:nvPicPr>
        <p:blipFill rotWithShape="1">
          <a:blip r:embed="rId3"/>
          <a:srcRect l="31163" r="9192"/>
          <a:stretch/>
        </p:blipFill>
        <p:spPr>
          <a:xfrm>
            <a:off x="7581900" y="1096063"/>
            <a:ext cx="4370294" cy="4877133"/>
          </a:xfrm>
          <a:prstGeom prst="rect">
            <a:avLst/>
          </a:prstGeom>
        </p:spPr>
      </p:pic>
    </p:spTree>
    <p:extLst>
      <p:ext uri="{BB962C8B-B14F-4D97-AF65-F5344CB8AC3E}">
        <p14:creationId xmlns:p14="http://schemas.microsoft.com/office/powerpoint/2010/main" val="1418487290"/>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BF8E658DB0A54B8187A6E67B60E163" ma:contentTypeVersion="1" ma:contentTypeDescription="Create a new document." ma:contentTypeScope="" ma:versionID="c6ebd6e787ccb7ddf9dd3b4ce2582720">
  <xsd:schema xmlns:xsd="http://www.w3.org/2001/XMLSchema" xmlns:xs="http://www.w3.org/2001/XMLSchema" xmlns:p="http://schemas.microsoft.com/office/2006/metadata/properties" xmlns:ns2="18f88ba2-4714-4ce4-8806-1d85d427829f" targetNamespace="http://schemas.microsoft.com/office/2006/metadata/properties" ma:root="true" ma:fieldsID="0d88d59f9d9af5d62dd518897c4f87b3" ns2:_="">
    <xsd:import namespace="18f88ba2-4714-4ce4-8806-1d85d427829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88ba2-4714-4ce4-8806-1d85d427829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8C2CD5-50C2-4A7C-996A-3D6312B83669}">
  <ds:schemaRef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18f88ba2-4714-4ce4-8806-1d85d427829f"/>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3.xml><?xml version="1.0" encoding="utf-8"?>
<ds:datastoreItem xmlns:ds="http://schemas.openxmlformats.org/officeDocument/2006/customXml" ds:itemID="{84F37E2D-BE1B-421B-A272-B224B69BFC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88ba2-4714-4ce4-8806-1d85d42782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29018</TotalTime>
  <Words>633</Words>
  <Application>Microsoft Office PowerPoint</Application>
  <PresentationFormat>Widescreen</PresentationFormat>
  <Paragraphs>101</Paragraphs>
  <Slides>16</Slides>
  <Notes>7</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16</vt:i4>
      </vt:variant>
    </vt:vector>
  </HeadingPairs>
  <TitlesOfParts>
    <vt:vector size="27" baseType="lpstr">
      <vt:lpstr>Arial</vt:lpstr>
      <vt:lpstr>Calibri</vt:lpstr>
      <vt:lpstr>Times New Roman</vt:lpstr>
      <vt:lpstr>Wingdings</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West Shore Lake Pontchartrain Stakeholder Update</vt:lpstr>
      <vt:lpstr>Agenda</vt:lpstr>
      <vt:lpstr>Resiliency Study Schedule</vt:lpstr>
      <vt:lpstr>Construction Status</vt:lpstr>
      <vt:lpstr>Construction Status</vt:lpstr>
      <vt:lpstr>Construction STATUS</vt:lpstr>
      <vt:lpstr>Construction Photos</vt:lpstr>
      <vt:lpstr>Construction Photos</vt:lpstr>
      <vt:lpstr>Construction Photos</vt:lpstr>
      <vt:lpstr>Construction Video</vt:lpstr>
      <vt:lpstr>Preliminary Levee Construction Schedule</vt:lpstr>
      <vt:lpstr>Pre-Award Status Updates</vt:lpstr>
      <vt:lpstr>West Shore Lake Pontchartrain Tentative Delivery Plan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Baudoin, Patrick F CIV USARMY CEMVN (USA)</cp:lastModifiedBy>
  <cp:revision>495</cp:revision>
  <dcterms:created xsi:type="dcterms:W3CDTF">2017-02-20T05:10:01Z</dcterms:created>
  <dcterms:modified xsi:type="dcterms:W3CDTF">2023-09-27T12:33:04Z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0x010100B5BF8E658DB0A54B8187A6E67B60E163</vt:lpwstr>
  </property>
</Properties>
</file>